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1.jpg" ContentType="image/jpeg"/>
  <Override PartName="/ppt/media/image53.jpg" ContentType="image/jpeg"/>
  <Override PartName="/ppt/media/image56.jpg" ContentType="image/jpeg"/>
  <Override PartName="/ppt/media/image5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5" r:id="rId5"/>
    <p:sldId id="277" r:id="rId6"/>
    <p:sldId id="278" r:id="rId7"/>
    <p:sldId id="266" r:id="rId8"/>
    <p:sldId id="258" r:id="rId9"/>
    <p:sldId id="270" r:id="rId10"/>
    <p:sldId id="274" r:id="rId11"/>
    <p:sldId id="271" r:id="rId12"/>
    <p:sldId id="273" r:id="rId13"/>
    <p:sldId id="276" r:id="rId14"/>
    <p:sldId id="267" r:id="rId15"/>
  </p:sldIdLst>
  <p:sldSz cx="9753600" cy="7315200"/>
  <p:notesSz cx="9753600" cy="7315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80" d="100"/>
          <a:sy n="80" d="100"/>
        </p:scale>
        <p:origin x="1325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25925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24500" y="0"/>
            <a:ext cx="4227513" cy="365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EBD3B-2573-43AD-BD11-0327C5442684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480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74725" y="3475038"/>
            <a:ext cx="7804150" cy="32908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948488"/>
            <a:ext cx="42259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24500" y="6948488"/>
            <a:ext cx="42275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2CF48-FE92-41ED-B852-27B538FC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96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2CF48-FE92-41ED-B852-27B538FC90A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56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2CF48-FE92-41ED-B852-27B538FC90A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7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2CF48-FE92-41ED-B852-27B538FC90A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7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2CF48-FE92-41ED-B852-27B538FC90A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7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076724" y="0"/>
            <a:ext cx="5676900" cy="7315200"/>
          </a:xfrm>
          <a:custGeom>
            <a:avLst/>
            <a:gdLst/>
            <a:ahLst/>
            <a:cxnLst/>
            <a:rect l="l" t="t" r="r" b="b"/>
            <a:pathLst>
              <a:path w="5676900" h="7315200">
                <a:moveTo>
                  <a:pt x="0" y="0"/>
                </a:moveTo>
                <a:lnTo>
                  <a:pt x="5676875" y="0"/>
                </a:lnTo>
                <a:lnTo>
                  <a:pt x="5676875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6453" y="2693283"/>
            <a:ext cx="8400692" cy="132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chemeClr val="bg1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chemeClr val="bg1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753600" cy="2000250"/>
          </a:xfrm>
          <a:custGeom>
            <a:avLst/>
            <a:gdLst/>
            <a:ahLst/>
            <a:cxnLst/>
            <a:rect l="l" t="t" r="r" b="b"/>
            <a:pathLst>
              <a:path w="9753600" h="2000250">
                <a:moveTo>
                  <a:pt x="0" y="0"/>
                </a:moveTo>
                <a:lnTo>
                  <a:pt x="9753599" y="0"/>
                </a:lnTo>
                <a:lnTo>
                  <a:pt x="9753599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chemeClr val="bg1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9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2381250"/>
            <a:ext cx="9753600" cy="3562350"/>
          </a:xfrm>
          <a:custGeom>
            <a:avLst/>
            <a:gdLst/>
            <a:ahLst/>
            <a:cxnLst/>
            <a:rect l="l" t="t" r="r" b="b"/>
            <a:pathLst>
              <a:path w="9753600" h="3562350">
                <a:moveTo>
                  <a:pt x="0" y="0"/>
                </a:moveTo>
                <a:lnTo>
                  <a:pt x="9753599" y="0"/>
                </a:lnTo>
                <a:lnTo>
                  <a:pt x="9753599" y="3562349"/>
                </a:lnTo>
                <a:lnTo>
                  <a:pt x="0" y="35623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chemeClr val="bg1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265766"/>
            <a:ext cx="9753600" cy="3557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467274" y="0"/>
            <a:ext cx="5286375" cy="7315200"/>
          </a:xfrm>
          <a:custGeom>
            <a:avLst/>
            <a:gdLst/>
            <a:ahLst/>
            <a:cxnLst/>
            <a:rect l="l" t="t" r="r" b="b"/>
            <a:pathLst>
              <a:path w="5286375" h="7315200">
                <a:moveTo>
                  <a:pt x="0" y="0"/>
                </a:moveTo>
                <a:lnTo>
                  <a:pt x="5286325" y="0"/>
                </a:lnTo>
                <a:lnTo>
                  <a:pt x="5286325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35B729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40225" y="2572919"/>
            <a:ext cx="4873148" cy="1862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0" i="0">
                <a:solidFill>
                  <a:schemeClr val="bg1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40225" y="2572919"/>
            <a:ext cx="4873148" cy="1862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0" i="0">
                <a:solidFill>
                  <a:schemeClr val="bg1"/>
                </a:solidFill>
                <a:latin typeface="Liberation Sans"/>
                <a:cs typeface="Liberatio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10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jpg"/><Relationship Id="rId10" Type="http://schemas.openxmlformats.org/officeDocument/2006/relationships/image" Target="../media/image44.png"/><Relationship Id="rId19" Type="http://schemas.openxmlformats.org/officeDocument/2006/relationships/image" Target="../media/image53.jp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991225" cy="7315200"/>
          </a:xfrm>
          <a:custGeom>
            <a:avLst/>
            <a:gdLst/>
            <a:ahLst/>
            <a:cxnLst/>
            <a:rect l="l" t="t" r="r" b="b"/>
            <a:pathLst>
              <a:path w="5991225" h="7315200">
                <a:moveTo>
                  <a:pt x="0" y="7315200"/>
                </a:moveTo>
                <a:lnTo>
                  <a:pt x="0" y="0"/>
                </a:lnTo>
                <a:lnTo>
                  <a:pt x="5991196" y="0"/>
                </a:lnTo>
                <a:lnTo>
                  <a:pt x="5991196" y="7315200"/>
                </a:lnTo>
                <a:lnTo>
                  <a:pt x="0" y="731520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71800"/>
            <a:ext cx="4876800" cy="1704441"/>
          </a:xfrm>
          <a:prstGeom prst="rect">
            <a:avLst/>
          </a:prstGeom>
        </p:spPr>
      </p:pic>
      <p:sp>
        <p:nvSpPr>
          <p:cNvPr id="6" name="Google Shape;169;p18"/>
          <p:cNvSpPr txBox="1">
            <a:spLocks/>
          </p:cNvSpPr>
          <p:nvPr/>
        </p:nvSpPr>
        <p:spPr>
          <a:xfrm>
            <a:off x="381000" y="21708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7250" b="0" i="0">
                <a:solidFill>
                  <a:schemeClr val="bg1"/>
                </a:solidFill>
                <a:latin typeface="Liberation Sans"/>
                <a:ea typeface="+mj-ea"/>
                <a:cs typeface="Liberation Sans"/>
              </a:defRPr>
            </a:lvl1pPr>
          </a:lstStyle>
          <a:p>
            <a:pPr algn="l" rtl="0">
              <a:buClr>
                <a:srgbClr val="000000"/>
              </a:buClr>
              <a:buSzPts val="2800"/>
              <a:buFont typeface="Raleway"/>
              <a:buNone/>
            </a:pP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М</a:t>
            </a:r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ониторинг сохранности грузов</a:t>
            </a:r>
            <a:endParaRPr lang="ru-RU" sz="2400" b="1" dirty="0">
              <a:solidFill>
                <a:schemeClr val="bg1">
                  <a:lumMod val="9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753600" cy="2000250"/>
          </a:xfrm>
          <a:custGeom>
            <a:avLst/>
            <a:gdLst/>
            <a:ahLst/>
            <a:cxnLst/>
            <a:rect l="l" t="t" r="r" b="b"/>
            <a:pathLst>
              <a:path w="9753600" h="2000250">
                <a:moveTo>
                  <a:pt x="0" y="0"/>
                </a:moveTo>
                <a:lnTo>
                  <a:pt x="9753599" y="0"/>
                </a:lnTo>
                <a:lnTo>
                  <a:pt x="9753599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76200"/>
            <a:ext cx="1828800" cy="359664"/>
          </a:xfrm>
          <a:prstGeom prst="rect">
            <a:avLst/>
          </a:prstGeom>
        </p:spPr>
      </p:pic>
      <p:sp>
        <p:nvSpPr>
          <p:cNvPr id="12" name="Google Shape;205;p23"/>
          <p:cNvSpPr txBox="1">
            <a:spLocks noGrp="1"/>
          </p:cNvSpPr>
          <p:nvPr>
            <p:ph type="title"/>
          </p:nvPr>
        </p:nvSpPr>
        <p:spPr>
          <a:xfrm>
            <a:off x="710841" y="73252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leway"/>
              <a:buNone/>
            </a:pPr>
            <a:r>
              <a:rPr lang="en-GB" sz="2800" b="1" dirty="0" err="1">
                <a:solidFill>
                  <a:schemeClr val="tx1"/>
                </a:solidFill>
                <a:ea typeface="+mn-ea"/>
              </a:rPr>
              <a:t>Куда</a:t>
            </a:r>
            <a:r>
              <a:rPr lang="en-GB" sz="2800" b="1" dirty="0">
                <a:solidFill>
                  <a:schemeClr val="tx1"/>
                </a:solidFill>
                <a:ea typeface="+mn-ea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a typeface="+mn-ea"/>
              </a:rPr>
              <a:t>устанавливается</a:t>
            </a:r>
            <a:r>
              <a:rPr lang="en-GB" sz="2800" b="1" dirty="0">
                <a:solidFill>
                  <a:schemeClr val="tx1"/>
                </a:solidFill>
                <a:ea typeface="+mn-ea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a typeface="+mn-ea"/>
              </a:rPr>
              <a:t>прибор</a:t>
            </a:r>
            <a:r>
              <a:rPr lang="en-GB" sz="2800" b="1" dirty="0">
                <a:solidFill>
                  <a:schemeClr val="tx1"/>
                </a:solidFill>
                <a:ea typeface="+mn-ea"/>
              </a:rPr>
              <a:t>?</a:t>
            </a:r>
            <a:endParaRPr sz="2800" b="1" dirty="0">
              <a:solidFill>
                <a:schemeClr val="tx1"/>
              </a:solidFill>
              <a:ea typeface="+mn-ea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092414" y="2971800"/>
            <a:ext cx="7441986" cy="3200400"/>
            <a:chOff x="1649864" y="3581388"/>
            <a:chExt cx="5670112" cy="2438412"/>
          </a:xfrm>
        </p:grpSpPr>
        <p:pic>
          <p:nvPicPr>
            <p:cNvPr id="13" name="Google Shape;206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49864" y="3581388"/>
              <a:ext cx="1729725" cy="107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07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10866" y="3581388"/>
              <a:ext cx="1626878" cy="107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08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15734" y="3581400"/>
              <a:ext cx="1667054" cy="107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09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62595" y="4944175"/>
              <a:ext cx="1657381" cy="107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10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47275" y="4944175"/>
              <a:ext cx="1596681" cy="107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11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70082" y="4944175"/>
              <a:ext cx="1686193" cy="10756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143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581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9753600" cy="701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42" y="609600"/>
            <a:ext cx="8524875" cy="6096000"/>
          </a:xfrm>
          <a:custGeom>
            <a:avLst/>
            <a:gdLst/>
            <a:ahLst/>
            <a:cxnLst/>
            <a:rect l="l" t="t" r="r" b="b"/>
            <a:pathLst>
              <a:path w="8524875" h="6096000">
                <a:moveTo>
                  <a:pt x="0" y="0"/>
                </a:moveTo>
                <a:lnTo>
                  <a:pt x="8524811" y="0"/>
                </a:lnTo>
                <a:lnTo>
                  <a:pt x="8524811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11" y="762000"/>
            <a:ext cx="1828800" cy="359664"/>
          </a:xfrm>
          <a:prstGeom prst="rect">
            <a:avLst/>
          </a:prstGeom>
        </p:spPr>
      </p:pic>
      <p:sp>
        <p:nvSpPr>
          <p:cNvPr id="13" name="Google Shape;272;p30"/>
          <p:cNvSpPr txBox="1">
            <a:spLocks noGrp="1"/>
          </p:cNvSpPr>
          <p:nvPr>
            <p:ph type="title"/>
          </p:nvPr>
        </p:nvSpPr>
        <p:spPr>
          <a:xfrm>
            <a:off x="729801" y="144780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-GB" sz="2800" b="1" dirty="0" err="1">
                <a:solidFill>
                  <a:schemeClr val="bg1">
                    <a:lumMod val="95000"/>
                  </a:schemeClr>
                </a:solidFill>
                <a:ea typeface="+mn-ea"/>
              </a:rPr>
              <a:t>Дорожная</a:t>
            </a:r>
            <a:r>
              <a:rPr lang="en-GB" sz="2800" b="1" dirty="0">
                <a:solidFill>
                  <a:schemeClr val="bg1">
                    <a:lumMod val="95000"/>
                  </a:schemeClr>
                </a:solidFill>
                <a:ea typeface="+mn-ea"/>
              </a:rPr>
              <a:t> </a:t>
            </a:r>
            <a:r>
              <a:rPr lang="en-GB" sz="2800" b="1" dirty="0" err="1">
                <a:solidFill>
                  <a:schemeClr val="bg1">
                    <a:lumMod val="95000"/>
                  </a:schemeClr>
                </a:solidFill>
                <a:ea typeface="+mn-ea"/>
              </a:rPr>
              <a:t>карта</a:t>
            </a:r>
            <a:r>
              <a:rPr lang="en-GB" sz="2800" b="1" dirty="0">
                <a:solidFill>
                  <a:schemeClr val="bg1">
                    <a:lumMod val="95000"/>
                  </a:schemeClr>
                </a:solidFill>
                <a:ea typeface="+mn-ea"/>
              </a:rPr>
              <a:t> </a:t>
            </a:r>
            <a:r>
              <a:rPr lang="en-GB" sz="2800" b="1" dirty="0" err="1">
                <a:solidFill>
                  <a:schemeClr val="bg1">
                    <a:lumMod val="95000"/>
                  </a:schemeClr>
                </a:solidFill>
                <a:ea typeface="+mn-ea"/>
              </a:rPr>
              <a:t>развития</a:t>
            </a:r>
            <a:endParaRPr sz="2800" b="1" dirty="0">
              <a:solidFill>
                <a:schemeClr val="bg1">
                  <a:lumMod val="95000"/>
                </a:schemeClr>
              </a:solidFill>
              <a:ea typeface="+mn-ea"/>
            </a:endParaRPr>
          </a:p>
        </p:txBody>
      </p:sp>
      <p:sp>
        <p:nvSpPr>
          <p:cNvPr id="23" name="Google Shape;282;p30"/>
          <p:cNvSpPr txBox="1"/>
          <p:nvPr/>
        </p:nvSpPr>
        <p:spPr>
          <a:xfrm>
            <a:off x="7620000" y="4896300"/>
            <a:ext cx="1371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600" b="1" i="1" dirty="0" err="1"/>
              <a:t>Выход</a:t>
            </a:r>
            <a:r>
              <a:rPr lang="en-GB" sz="1600" b="1" i="1" dirty="0"/>
              <a:t> </a:t>
            </a:r>
            <a:r>
              <a:rPr lang="en-GB" sz="1600" b="1" i="1" dirty="0" err="1"/>
              <a:t>на</a:t>
            </a:r>
            <a:r>
              <a:rPr lang="en-GB" sz="1600" b="1" i="1" dirty="0"/>
              <a:t> </a:t>
            </a:r>
            <a:r>
              <a:rPr lang="en-GB" sz="1600" b="1" i="1" dirty="0" err="1"/>
              <a:t>глобальный</a:t>
            </a:r>
            <a:r>
              <a:rPr lang="en-GB" sz="1600" b="1" i="1" dirty="0"/>
              <a:t> </a:t>
            </a:r>
            <a:r>
              <a:rPr lang="en-GB" sz="1600" b="1" i="1" dirty="0" err="1"/>
              <a:t>рынок</a:t>
            </a:r>
            <a:endParaRPr sz="1600" b="1" i="1" dirty="0"/>
          </a:p>
        </p:txBody>
      </p:sp>
      <p:sp>
        <p:nvSpPr>
          <p:cNvPr id="44" name="object 3"/>
          <p:cNvSpPr/>
          <p:nvPr/>
        </p:nvSpPr>
        <p:spPr>
          <a:xfrm>
            <a:off x="563925" y="4324775"/>
            <a:ext cx="8570592" cy="2269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Google Shape;273;p30"/>
          <p:cNvSpPr txBox="1"/>
          <p:nvPr/>
        </p:nvSpPr>
        <p:spPr>
          <a:xfrm>
            <a:off x="563925" y="4494901"/>
            <a:ext cx="8712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1" i="0" u="none" strike="noStrike" cap="none">
                <a:latin typeface="Lato"/>
                <a:ea typeface="Lato"/>
                <a:cs typeface="Lato"/>
                <a:sym typeface="Lato"/>
              </a:rPr>
              <a:t>2009</a:t>
            </a:r>
            <a:endParaRPr sz="1400" b="1" i="0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274;p30"/>
          <p:cNvSpPr txBox="1"/>
          <p:nvPr/>
        </p:nvSpPr>
        <p:spPr>
          <a:xfrm>
            <a:off x="907361" y="2971800"/>
            <a:ext cx="13878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b="1" i="1" dirty="0" err="1"/>
              <a:t>Выпущена</a:t>
            </a:r>
            <a:r>
              <a:rPr lang="en-GB" sz="1600" b="1" i="1" dirty="0"/>
              <a:t> </a:t>
            </a:r>
            <a:r>
              <a:rPr lang="en-GB" sz="1600" b="1" i="1" dirty="0" err="1"/>
              <a:t>первая</a:t>
            </a:r>
            <a:r>
              <a:rPr lang="en-GB" sz="1600" b="1" i="1" dirty="0"/>
              <a:t> </a:t>
            </a:r>
            <a:r>
              <a:rPr lang="en-GB" sz="1600" b="1" i="1" dirty="0" err="1"/>
              <a:t>версия</a:t>
            </a:r>
            <a:r>
              <a:rPr lang="en-GB" sz="1600" b="1" i="1" dirty="0"/>
              <a:t> </a:t>
            </a:r>
            <a:r>
              <a:rPr lang="en-GB" sz="1600" b="1" i="1" dirty="0" err="1"/>
              <a:t>прибора</a:t>
            </a:r>
            <a:endParaRPr sz="1600" b="1" i="1" dirty="0"/>
          </a:p>
        </p:txBody>
      </p:sp>
      <p:sp>
        <p:nvSpPr>
          <p:cNvPr id="16" name="Google Shape;275;p30"/>
          <p:cNvSpPr txBox="1"/>
          <p:nvPr/>
        </p:nvSpPr>
        <p:spPr>
          <a:xfrm>
            <a:off x="2166234" y="3989835"/>
            <a:ext cx="745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1" i="0" u="none" strike="noStrike" cap="none">
                <a:latin typeface="Lato"/>
                <a:ea typeface="Lato"/>
                <a:cs typeface="Lato"/>
                <a:sym typeface="Lato"/>
              </a:rPr>
              <a:t>2013</a:t>
            </a:r>
            <a:endParaRPr sz="1400" b="1" i="0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276;p30"/>
          <p:cNvSpPr txBox="1"/>
          <p:nvPr/>
        </p:nvSpPr>
        <p:spPr>
          <a:xfrm>
            <a:off x="2353708" y="4824292"/>
            <a:ext cx="12588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600" b="1" i="1" dirty="0" err="1"/>
              <a:t>Чистая</a:t>
            </a:r>
            <a:r>
              <a:rPr lang="en-GB" sz="1600" b="1" i="1" dirty="0"/>
              <a:t> </a:t>
            </a:r>
            <a:r>
              <a:rPr lang="en-GB" sz="1600" b="1" i="1" dirty="0" err="1"/>
              <a:t>прибыль</a:t>
            </a:r>
            <a:r>
              <a:rPr lang="en-GB" sz="1600" b="1" i="1" dirty="0"/>
              <a:t> </a:t>
            </a:r>
            <a:r>
              <a:rPr lang="en-GB" sz="1600" b="1" i="1" dirty="0" err="1"/>
              <a:t>превысила</a:t>
            </a:r>
            <a:r>
              <a:rPr lang="en-GB" sz="1600" b="1" i="1" dirty="0"/>
              <a:t> $1 </a:t>
            </a:r>
            <a:r>
              <a:rPr lang="en-GB" sz="1600" b="1" i="1" dirty="0" err="1"/>
              <a:t>млн</a:t>
            </a:r>
            <a:r>
              <a:rPr lang="en-GB" sz="1600" b="1" i="1" dirty="0"/>
              <a:t>.</a:t>
            </a:r>
            <a:endParaRPr sz="1600" b="1" i="1" dirty="0"/>
          </a:p>
        </p:txBody>
      </p:sp>
      <p:sp>
        <p:nvSpPr>
          <p:cNvPr id="18" name="Google Shape;277;p30"/>
          <p:cNvSpPr txBox="1"/>
          <p:nvPr/>
        </p:nvSpPr>
        <p:spPr>
          <a:xfrm>
            <a:off x="3568923" y="4494901"/>
            <a:ext cx="692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1" i="0" u="none" strike="noStrike" cap="none" dirty="0" smtClean="0">
                <a:latin typeface="Lato"/>
                <a:ea typeface="Lato"/>
                <a:cs typeface="Lato"/>
                <a:sym typeface="Lato"/>
              </a:rPr>
              <a:t>20</a:t>
            </a:r>
            <a:r>
              <a:rPr lang="ru-RU" sz="1400" b="1" i="0" u="none" strike="noStrike" cap="none" dirty="0" smtClean="0">
                <a:latin typeface="Lato"/>
                <a:ea typeface="Lato"/>
                <a:cs typeface="Lato"/>
                <a:sym typeface="Lato"/>
              </a:rPr>
              <a:t>17</a:t>
            </a:r>
            <a:endParaRPr sz="1400" b="1" i="0" u="none" strike="noStrike" cap="none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278;p30"/>
          <p:cNvSpPr txBox="1"/>
          <p:nvPr/>
        </p:nvSpPr>
        <p:spPr>
          <a:xfrm>
            <a:off x="3791584" y="2971800"/>
            <a:ext cx="1509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 dirty="0" smtClean="0"/>
              <a:t>Выход </a:t>
            </a:r>
            <a:r>
              <a:rPr lang="en-US" sz="1600" b="1" i="1" dirty="0" err="1" smtClean="0"/>
              <a:t>Sto</a:t>
            </a:r>
            <a:r>
              <a:rPr lang="ru-RU" sz="1600" b="1" i="1" dirty="0" smtClean="0"/>
              <a:t>р</a:t>
            </a:r>
            <a:r>
              <a:rPr lang="en-US" sz="1600" b="1" i="1" dirty="0" smtClean="0"/>
              <a:t>Guard </a:t>
            </a:r>
            <a:r>
              <a:rPr lang="ru-RU" sz="1600" b="1" i="1" dirty="0" smtClean="0"/>
              <a:t>третьего поколения</a:t>
            </a:r>
            <a:endParaRPr sz="1600" b="1" i="1" dirty="0"/>
          </a:p>
        </p:txBody>
      </p:sp>
      <p:sp>
        <p:nvSpPr>
          <p:cNvPr id="20" name="Google Shape;279;p30"/>
          <p:cNvSpPr txBox="1"/>
          <p:nvPr/>
        </p:nvSpPr>
        <p:spPr>
          <a:xfrm>
            <a:off x="4974659" y="3989835"/>
            <a:ext cx="745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1" i="0" u="none" strike="noStrike" cap="none" dirty="0" smtClean="0">
                <a:latin typeface="Lato"/>
                <a:ea typeface="Lato"/>
                <a:cs typeface="Lato"/>
                <a:sym typeface="Lato"/>
              </a:rPr>
              <a:t>201</a:t>
            </a:r>
            <a:r>
              <a:rPr lang="ru-RU" sz="1400" b="1" i="0" u="none" strike="noStrike" cap="none" dirty="0" smtClean="0">
                <a:latin typeface="Lato"/>
                <a:ea typeface="Lato"/>
                <a:cs typeface="Lato"/>
                <a:sym typeface="Lato"/>
              </a:rPr>
              <a:t>8</a:t>
            </a:r>
            <a:endParaRPr sz="1400" b="1" i="0" u="none" strike="noStrike" cap="none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280;p30"/>
          <p:cNvSpPr txBox="1"/>
          <p:nvPr/>
        </p:nvSpPr>
        <p:spPr>
          <a:xfrm>
            <a:off x="4795626" y="4824300"/>
            <a:ext cx="15126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 dirty="0" smtClean="0"/>
              <a:t>Презентация клиентам и первые продажи </a:t>
            </a:r>
            <a:r>
              <a:rPr lang="en-US" sz="1600" b="1" i="1" dirty="0" smtClean="0"/>
              <a:t>StopGuard-3</a:t>
            </a:r>
            <a:endParaRPr sz="1600" b="1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1" dirty="0">
              <a:solidFill>
                <a:schemeClr val="bg1"/>
              </a:solidFill>
            </a:endParaRPr>
          </a:p>
        </p:txBody>
      </p:sp>
      <p:sp>
        <p:nvSpPr>
          <p:cNvPr id="22" name="Google Shape;281;p30"/>
          <p:cNvSpPr txBox="1"/>
          <p:nvPr/>
        </p:nvSpPr>
        <p:spPr>
          <a:xfrm>
            <a:off x="6428523" y="4494901"/>
            <a:ext cx="745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1" i="0" u="none" strike="noStrike" cap="none" dirty="0">
                <a:latin typeface="Lato"/>
                <a:ea typeface="Lato"/>
                <a:cs typeface="Lato"/>
                <a:sym typeface="Lato"/>
              </a:rPr>
              <a:t>2020</a:t>
            </a:r>
            <a:endParaRPr sz="1400" b="1" i="0" u="none" strike="noStrike" cap="none"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" name="Google Shape;284;p30"/>
          <p:cNvGrpSpPr/>
          <p:nvPr/>
        </p:nvGrpSpPr>
        <p:grpSpPr>
          <a:xfrm>
            <a:off x="914400" y="4092650"/>
            <a:ext cx="92400" cy="411825"/>
            <a:chOff x="845575" y="2563700"/>
            <a:chExt cx="92400" cy="411825"/>
          </a:xfrm>
        </p:grpSpPr>
        <p:cxnSp>
          <p:nvCxnSpPr>
            <p:cNvPr id="25" name="Google Shape;285;p30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86;p30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8" name="Google Shape;288;p30"/>
          <p:cNvCxnSpPr/>
          <p:nvPr/>
        </p:nvCxnSpPr>
        <p:spPr>
          <a:xfrm rot="10800000">
            <a:off x="2408400" y="4372052"/>
            <a:ext cx="0" cy="359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0" name="Google Shape;290;p30"/>
          <p:cNvGrpSpPr/>
          <p:nvPr/>
        </p:nvGrpSpPr>
        <p:grpSpPr>
          <a:xfrm>
            <a:off x="3850560" y="4092650"/>
            <a:ext cx="92400" cy="411825"/>
            <a:chOff x="845575" y="2563700"/>
            <a:chExt cx="92400" cy="411825"/>
          </a:xfrm>
        </p:grpSpPr>
        <p:cxnSp>
          <p:nvCxnSpPr>
            <p:cNvPr id="31" name="Google Shape;291;p30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" name="Google Shape;292;p30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293;p30"/>
          <p:cNvGrpSpPr/>
          <p:nvPr/>
        </p:nvGrpSpPr>
        <p:grpSpPr>
          <a:xfrm rot="10800000">
            <a:off x="5301360" y="4372052"/>
            <a:ext cx="92400" cy="411825"/>
            <a:chOff x="2070100" y="2563700"/>
            <a:chExt cx="92400" cy="411825"/>
          </a:xfrm>
        </p:grpSpPr>
        <p:cxnSp>
          <p:nvCxnSpPr>
            <p:cNvPr id="34" name="Google Shape;294;p30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5" name="Google Shape;295;p30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296;p30"/>
          <p:cNvGrpSpPr/>
          <p:nvPr/>
        </p:nvGrpSpPr>
        <p:grpSpPr>
          <a:xfrm>
            <a:off x="6752160" y="4092650"/>
            <a:ext cx="92400" cy="411825"/>
            <a:chOff x="845575" y="2563700"/>
            <a:chExt cx="92400" cy="411825"/>
          </a:xfrm>
        </p:grpSpPr>
        <p:cxnSp>
          <p:nvCxnSpPr>
            <p:cNvPr id="37" name="Google Shape;297;p30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" name="Google Shape;298;p30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282;p30"/>
          <p:cNvSpPr txBox="1"/>
          <p:nvPr/>
        </p:nvSpPr>
        <p:spPr>
          <a:xfrm>
            <a:off x="6474000" y="3048000"/>
            <a:ext cx="1374600" cy="832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600" b="1" i="1" dirty="0" smtClean="0"/>
              <a:t>Запуск </a:t>
            </a:r>
            <a:r>
              <a:rPr lang="ru-RU" sz="1600" b="1" i="1" dirty="0" err="1" smtClean="0"/>
              <a:t>блокчейн</a:t>
            </a:r>
            <a:r>
              <a:rPr lang="ru-RU" sz="1600" b="1" i="1" dirty="0" smtClean="0"/>
              <a:t>-платформы</a:t>
            </a:r>
            <a:endParaRPr sz="1600" b="1" i="1" dirty="0"/>
          </a:p>
        </p:txBody>
      </p:sp>
      <p:sp>
        <p:nvSpPr>
          <p:cNvPr id="40" name="Google Shape;279;p30"/>
          <p:cNvSpPr txBox="1"/>
          <p:nvPr/>
        </p:nvSpPr>
        <p:spPr>
          <a:xfrm>
            <a:off x="7776510" y="3999350"/>
            <a:ext cx="745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1" i="0" u="none" strike="noStrike" cap="none" dirty="0" smtClean="0">
                <a:latin typeface="Lato"/>
                <a:ea typeface="Lato"/>
                <a:cs typeface="Lato"/>
                <a:sym typeface="Lato"/>
              </a:rPr>
              <a:t>20</a:t>
            </a:r>
            <a:r>
              <a:rPr lang="ru-RU" sz="1400" b="1" i="0" u="none" strike="noStrike" cap="none" dirty="0" smtClean="0">
                <a:latin typeface="Lato"/>
                <a:ea typeface="Lato"/>
                <a:cs typeface="Lato"/>
                <a:sym typeface="Lato"/>
              </a:rPr>
              <a:t>22</a:t>
            </a:r>
            <a:endParaRPr sz="1400" b="1" i="0" u="none" strike="noStrike" cap="none"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1" name="Google Shape;293;p30"/>
          <p:cNvGrpSpPr/>
          <p:nvPr/>
        </p:nvGrpSpPr>
        <p:grpSpPr>
          <a:xfrm rot="10800000">
            <a:off x="8103211" y="4363811"/>
            <a:ext cx="92400" cy="411825"/>
            <a:chOff x="2070100" y="2563700"/>
            <a:chExt cx="92400" cy="411825"/>
          </a:xfrm>
        </p:grpSpPr>
        <p:cxnSp>
          <p:nvCxnSpPr>
            <p:cNvPr id="42" name="Google Shape;294;p30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" name="Google Shape;295;p30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292;p30"/>
          <p:cNvSpPr/>
          <p:nvPr/>
        </p:nvSpPr>
        <p:spPr>
          <a:xfrm>
            <a:off x="2362200" y="4708200"/>
            <a:ext cx="92400" cy="92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292;p30"/>
          <p:cNvSpPr/>
          <p:nvPr/>
        </p:nvSpPr>
        <p:spPr>
          <a:xfrm>
            <a:off x="914400" y="4114800"/>
            <a:ext cx="92400" cy="92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56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9753600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048000" y="0"/>
            <a:ext cx="6705600" cy="7315200"/>
          </a:xfrm>
          <a:custGeom>
            <a:avLst/>
            <a:gdLst/>
            <a:ahLst/>
            <a:cxnLst/>
            <a:rect l="l" t="t" r="r" b="b"/>
            <a:pathLst>
              <a:path w="5991225" h="7315200">
                <a:moveTo>
                  <a:pt x="0" y="7315200"/>
                </a:moveTo>
                <a:lnTo>
                  <a:pt x="0" y="0"/>
                </a:lnTo>
                <a:lnTo>
                  <a:pt x="5991196" y="0"/>
                </a:lnTo>
                <a:lnTo>
                  <a:pt x="5991196" y="7315200"/>
                </a:lnTo>
                <a:lnTo>
                  <a:pt x="0" y="731520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76200"/>
            <a:ext cx="1828800" cy="359664"/>
          </a:xfrm>
          <a:prstGeom prst="rect">
            <a:avLst/>
          </a:prstGeom>
        </p:spPr>
      </p:pic>
      <p:sp>
        <p:nvSpPr>
          <p:cNvPr id="8" name="Google Shape;304;p31"/>
          <p:cNvSpPr txBox="1">
            <a:spLocks noGrp="1"/>
          </p:cNvSpPr>
          <p:nvPr>
            <p:ph type="title"/>
          </p:nvPr>
        </p:nvSpPr>
        <p:spPr>
          <a:xfrm>
            <a:off x="-2286000" y="454914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-GB" sz="2800" b="1" dirty="0" err="1">
                <a:ea typeface="+mn-ea"/>
              </a:rPr>
              <a:t>Стадия</a:t>
            </a:r>
            <a:r>
              <a:rPr lang="en-GB" sz="2800" b="1" dirty="0">
                <a:ea typeface="+mn-ea"/>
              </a:rPr>
              <a:t> </a:t>
            </a:r>
            <a:r>
              <a:rPr lang="en-GB" sz="2800" b="1" dirty="0" err="1" smtClean="0">
                <a:ea typeface="+mn-ea"/>
              </a:rPr>
              <a:t>развития</a:t>
            </a:r>
            <a:endParaRPr sz="2800" b="1" dirty="0">
              <a:ea typeface="+mn-ea"/>
            </a:endParaRPr>
          </a:p>
        </p:txBody>
      </p:sp>
      <p:sp>
        <p:nvSpPr>
          <p:cNvPr id="9" name="Google Shape;305;p31"/>
          <p:cNvSpPr txBox="1">
            <a:spLocks noGrp="1"/>
          </p:cNvSpPr>
          <p:nvPr>
            <p:ph type="body" idx="1"/>
          </p:nvPr>
        </p:nvSpPr>
        <p:spPr>
          <a:xfrm>
            <a:off x="3276600" y="1377300"/>
            <a:ext cx="6324600" cy="26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i="0" u="none" strike="noStrike" cap="none" dirty="0" err="1" smtClean="0"/>
              <a:t>Первые</a:t>
            </a:r>
            <a:r>
              <a:rPr lang="en-GB" sz="1800" i="0" u="none" strike="noStrike" cap="none" dirty="0" smtClean="0"/>
              <a:t> </a:t>
            </a:r>
            <a:r>
              <a:rPr lang="en-GB" sz="1800" i="0" u="none" strike="noStrike" cap="none" dirty="0" err="1"/>
              <a:t>версии</a:t>
            </a:r>
            <a:r>
              <a:rPr lang="en-GB" sz="1800" i="0" u="none" strike="noStrike" cap="none" dirty="0"/>
              <a:t> </a:t>
            </a:r>
            <a:r>
              <a:rPr lang="en-GB" sz="1800" i="0" u="none" strike="noStrike" cap="none" dirty="0" err="1"/>
              <a:t>приборов</a:t>
            </a:r>
            <a:r>
              <a:rPr lang="en-GB" sz="1800" i="0" u="none" strike="noStrike" cap="none" dirty="0"/>
              <a:t> </a:t>
            </a:r>
            <a:r>
              <a:rPr lang="en-GB" sz="1800" i="0" u="none" strike="noStrike" cap="none" dirty="0" err="1"/>
              <a:t>успешно</a:t>
            </a:r>
            <a:r>
              <a:rPr lang="en-GB" sz="1800" i="0" u="none" strike="noStrike" cap="none" dirty="0"/>
              <a:t> </a:t>
            </a:r>
            <a:r>
              <a:rPr lang="en-GB" sz="1800" i="0" u="none" strike="noStrike" cap="none" dirty="0" err="1"/>
              <a:t>опробованы</a:t>
            </a:r>
            <a:r>
              <a:rPr lang="en-GB" sz="1800" i="0" u="none" strike="noStrike" cap="none" dirty="0"/>
              <a:t> и </a:t>
            </a:r>
            <a:r>
              <a:rPr lang="ru-RU" sz="1800" i="0" u="none" strike="noStrike" cap="none" dirty="0" smtClean="0"/>
              <a:t>          </a:t>
            </a:r>
            <a:r>
              <a:rPr lang="en-GB" sz="1800" i="0" u="none" strike="noStrike" cap="none" dirty="0" err="1" smtClean="0"/>
              <a:t>продаются</a:t>
            </a:r>
            <a:r>
              <a:rPr lang="en-GB" sz="1800" i="0" u="none" strike="noStrike" cap="none" dirty="0" smtClean="0"/>
              <a:t> </a:t>
            </a:r>
            <a:r>
              <a:rPr lang="en-GB" sz="1800" i="0" u="none" strike="noStrike" cap="none" dirty="0" err="1"/>
              <a:t>на</a:t>
            </a:r>
            <a:r>
              <a:rPr lang="en-GB" sz="1800" i="0" u="none" strike="noStrike" cap="none" dirty="0"/>
              <a:t> </a:t>
            </a:r>
            <a:r>
              <a:rPr lang="en-GB" sz="1800" i="0" u="none" strike="noStrike" cap="none" dirty="0" err="1" smtClean="0"/>
              <a:t>российском</a:t>
            </a:r>
            <a:r>
              <a:rPr lang="en-GB" sz="1800" i="0" u="none" strike="noStrike" cap="none" dirty="0" smtClean="0"/>
              <a:t> </a:t>
            </a:r>
            <a:r>
              <a:rPr lang="en-GB" sz="1800" i="0" u="none" strike="noStrike" cap="none" dirty="0" err="1"/>
              <a:t>рынке</a:t>
            </a:r>
            <a:r>
              <a:rPr lang="en-GB" sz="1800" i="0" u="none" strike="noStrike" cap="none" dirty="0"/>
              <a:t>. </a:t>
            </a:r>
            <a:endParaRPr sz="1800" i="0" u="none" strike="noStrike" cap="none" dirty="0"/>
          </a:p>
          <a:p>
            <a:pPr marL="139700"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i="0" u="none" strike="noStrike" cap="none" dirty="0" err="1" smtClean="0"/>
              <a:t>Более</a:t>
            </a:r>
            <a:r>
              <a:rPr lang="en-GB" sz="1800" i="0" u="none" strike="noStrike" cap="none" dirty="0" smtClean="0"/>
              <a:t> </a:t>
            </a:r>
            <a:r>
              <a:rPr lang="en-GB" sz="1800" i="0" u="none" strike="noStrike" cap="none" dirty="0"/>
              <a:t>50 </a:t>
            </a:r>
            <a:r>
              <a:rPr lang="en-GB" sz="1800" i="0" u="none" strike="noStrike" cap="none" dirty="0" err="1" smtClean="0"/>
              <a:t>клиентов</a:t>
            </a:r>
            <a:r>
              <a:rPr lang="ru-RU" sz="1800" i="0" u="none" strike="noStrike" cap="none" dirty="0" smtClean="0"/>
              <a:t> успешно используют </a:t>
            </a:r>
            <a:r>
              <a:rPr lang="en-US" sz="1800" i="0" u="none" strike="noStrike" cap="none" dirty="0" err="1" smtClean="0"/>
              <a:t>StopGuard</a:t>
            </a:r>
            <a:r>
              <a:rPr lang="en-US" sz="1800" i="0" u="none" strike="noStrike" cap="none" dirty="0" smtClean="0"/>
              <a:t> </a:t>
            </a:r>
            <a:r>
              <a:rPr lang="en-GB" sz="1800" i="0" u="none" strike="noStrike" cap="none" dirty="0" smtClean="0"/>
              <a:t>. </a:t>
            </a:r>
            <a:endParaRPr lang="ru-RU" sz="1800" i="0" u="none" strike="noStrike" cap="none" dirty="0" smtClean="0"/>
          </a:p>
          <a:p>
            <a:pPr marL="139700"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dirty="0" err="1" smtClean="0"/>
              <a:t>Трет</a:t>
            </a:r>
            <a:r>
              <a:rPr lang="ru-RU" sz="1800" dirty="0"/>
              <a:t>ь</a:t>
            </a:r>
            <a:r>
              <a:rPr lang="en-GB" sz="1800" dirty="0" smtClean="0"/>
              <a:t>я </a:t>
            </a:r>
            <a:r>
              <a:rPr lang="en-GB" sz="1800" dirty="0" err="1"/>
              <a:t>версия</a:t>
            </a:r>
            <a:r>
              <a:rPr lang="en-GB" sz="1800" dirty="0"/>
              <a:t> </a:t>
            </a:r>
            <a:r>
              <a:rPr lang="en-GB" sz="1800" dirty="0" err="1"/>
              <a:t>прибора</a:t>
            </a:r>
            <a:r>
              <a:rPr lang="en-GB" sz="1800" i="0" u="none" strike="noStrike" cap="none" dirty="0"/>
              <a:t> </a:t>
            </a:r>
            <a:r>
              <a:rPr lang="en-GB" sz="1800" i="0" u="none" strike="noStrike" cap="none" dirty="0" err="1"/>
              <a:t>разработана</a:t>
            </a:r>
            <a:r>
              <a:rPr lang="en-GB" sz="1800" i="0" u="none" strike="noStrike" cap="none" dirty="0"/>
              <a:t> и </a:t>
            </a:r>
            <a:r>
              <a:rPr lang="en-GB" sz="1800" i="0" u="none" strike="noStrike" cap="none" dirty="0" err="1"/>
              <a:t>готов</a:t>
            </a:r>
            <a:r>
              <a:rPr lang="en-GB" sz="1800" dirty="0" err="1"/>
              <a:t>а</a:t>
            </a:r>
            <a:r>
              <a:rPr lang="en-GB" sz="1800" dirty="0"/>
              <a:t> к </a:t>
            </a:r>
            <a:r>
              <a:rPr lang="en-GB" sz="1800" dirty="0" err="1"/>
              <a:t>производству</a:t>
            </a:r>
            <a:r>
              <a:rPr lang="en-GB" sz="1800" dirty="0"/>
              <a:t> </a:t>
            </a:r>
            <a:r>
              <a:rPr lang="en-GB" sz="1800" i="0" u="none" strike="noStrike" cap="none" dirty="0"/>
              <a:t>(</a:t>
            </a:r>
            <a:r>
              <a:rPr lang="en-GB" sz="1800" i="0" u="none" strike="noStrike" cap="none" dirty="0" err="1"/>
              <a:t>до</a:t>
            </a:r>
            <a:r>
              <a:rPr lang="en-GB" sz="1800" i="0" u="none" strike="noStrike" cap="none" dirty="0"/>
              <a:t> 20 000 </a:t>
            </a:r>
            <a:r>
              <a:rPr lang="en-GB" sz="1800" i="0" u="none" strike="noStrike" cap="none" dirty="0" err="1"/>
              <a:t>шт</a:t>
            </a:r>
            <a:r>
              <a:rPr lang="en-GB" sz="1800" i="0" u="none" strike="noStrike" cap="none" dirty="0"/>
              <a:t>. </a:t>
            </a:r>
            <a:r>
              <a:rPr lang="en-GB" sz="1800" i="0" u="none" strike="noStrike" cap="none" dirty="0" err="1"/>
              <a:t>приборов</a:t>
            </a:r>
            <a:r>
              <a:rPr lang="en-GB" sz="1800" i="0" u="none" strike="noStrike" cap="none" dirty="0"/>
              <a:t> в </a:t>
            </a:r>
            <a:r>
              <a:rPr lang="en-GB" sz="1800" i="0" u="none" strike="noStrike" cap="none" dirty="0" err="1"/>
              <a:t>месяц</a:t>
            </a:r>
            <a:r>
              <a:rPr lang="en-GB" sz="1800" i="0" u="none" strike="noStrike" cap="none" dirty="0"/>
              <a:t>)</a:t>
            </a:r>
            <a:endParaRPr sz="1800" i="0" u="none" strike="noStrike" cap="none" dirty="0"/>
          </a:p>
          <a:p>
            <a:pPr marL="742950" marR="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300"/>
              <a:buFont typeface="Arial" pitchFamily="34" charset="0"/>
              <a:buChar char="•"/>
            </a:pPr>
            <a:endParaRPr sz="1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10" name="Google Shape;306;p31"/>
          <p:cNvSpPr txBox="1">
            <a:spLocks/>
          </p:cNvSpPr>
          <p:nvPr/>
        </p:nvSpPr>
        <p:spPr>
          <a:xfrm>
            <a:off x="3352800" y="4063500"/>
            <a:ext cx="60198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ct val="115000"/>
              </a:lnSpc>
              <a:buClr>
                <a:srgbClr val="000000"/>
              </a:buClr>
              <a:buSzPts val="1400"/>
            </a:pPr>
            <a:r>
              <a:rPr lang="ru-RU" dirty="0">
                <a:solidFill>
                  <a:schemeClr val="bg1"/>
                </a:solidFill>
                <a:latin typeface="Liberation Sans"/>
                <a:cs typeface="Liberation Sans"/>
              </a:rPr>
              <a:t>В 2012 году первая модель регистратора событий </a:t>
            </a:r>
            <a:r>
              <a:rPr lang="ru-RU" dirty="0" err="1">
                <a:solidFill>
                  <a:schemeClr val="bg1"/>
                </a:solidFill>
                <a:latin typeface="Liberation Sans"/>
                <a:cs typeface="Liberation Sans"/>
              </a:rPr>
              <a:t>StopGuard</a:t>
            </a:r>
            <a:r>
              <a:rPr lang="ru-RU" dirty="0">
                <a:solidFill>
                  <a:schemeClr val="bg1"/>
                </a:solidFill>
                <a:latin typeface="Liberation Sans"/>
                <a:cs typeface="Liberation Sans"/>
              </a:rPr>
              <a:t> была удостоена бронзовой медали на выставке «40-й Международный Салон Изобретений» в Женеве (Швейцария)</a:t>
            </a:r>
          </a:p>
          <a:p>
            <a:pPr marL="1397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400"/>
            </a:pPr>
            <a:r>
              <a:rPr lang="ru-RU" dirty="0">
                <a:solidFill>
                  <a:schemeClr val="bg1"/>
                </a:solidFill>
                <a:latin typeface="Liberation Sans"/>
                <a:cs typeface="Liberation Sans"/>
              </a:rPr>
              <a:t>Прибор сертифицирован и запатентован на территории РФ</a:t>
            </a:r>
          </a:p>
          <a:p>
            <a:pPr algn="l" rtl="0">
              <a:lnSpc>
                <a:spcPct val="115000"/>
              </a:lnSpc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None/>
            </a:pPr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11" name="Google Shape;30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" y="1637174"/>
            <a:ext cx="1425931" cy="202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0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4572000"/>
            <a:ext cx="1440371" cy="2039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7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753600" cy="2000250"/>
          </a:xfrm>
          <a:custGeom>
            <a:avLst/>
            <a:gdLst/>
            <a:ahLst/>
            <a:cxnLst/>
            <a:rect l="l" t="t" r="r" b="b"/>
            <a:pathLst>
              <a:path w="9753600" h="2000250">
                <a:moveTo>
                  <a:pt x="0" y="0"/>
                </a:moveTo>
                <a:lnTo>
                  <a:pt x="9753599" y="0"/>
                </a:lnTo>
                <a:lnTo>
                  <a:pt x="9753599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76200"/>
            <a:ext cx="1828800" cy="359664"/>
          </a:xfrm>
          <a:prstGeom prst="rect">
            <a:avLst/>
          </a:prstGeom>
        </p:spPr>
      </p:pic>
      <p:sp>
        <p:nvSpPr>
          <p:cNvPr id="20" name="Google Shape;313;p32"/>
          <p:cNvSpPr txBox="1">
            <a:spLocks/>
          </p:cNvSpPr>
          <p:nvPr/>
        </p:nvSpPr>
        <p:spPr>
          <a:xfrm>
            <a:off x="776538" y="819770"/>
            <a:ext cx="2063484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dk2"/>
              </a:buClr>
              <a:buSzPts val="2600"/>
            </a:pPr>
            <a:r>
              <a:rPr lang="ru-RU" sz="2800" b="1" dirty="0">
                <a:solidFill>
                  <a:schemeClr val="bg1"/>
                </a:solidFill>
                <a:latin typeface="Liberation Sans"/>
                <a:ea typeface="+mn-ea"/>
                <a:cs typeface="Liberation Sans"/>
              </a:rPr>
              <a:t>Клиенты</a:t>
            </a:r>
          </a:p>
        </p:txBody>
      </p:sp>
      <p:pic>
        <p:nvPicPr>
          <p:cNvPr id="21" name="Google Shape;31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753" y="3695609"/>
            <a:ext cx="1619453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1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3393" y="4742860"/>
            <a:ext cx="1965475" cy="49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16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006" y="4634466"/>
            <a:ext cx="1705200" cy="35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17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5026" y="2719630"/>
            <a:ext cx="1047750" cy="78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18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67517" y="3659365"/>
            <a:ext cx="763399" cy="8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19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62468" y="3659365"/>
            <a:ext cx="163830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1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25026" y="4652909"/>
            <a:ext cx="1047750" cy="4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22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22482" y="2945323"/>
            <a:ext cx="1915025" cy="4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23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09132" y="5554714"/>
            <a:ext cx="881400" cy="8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24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624105" y="5939603"/>
            <a:ext cx="1915025" cy="34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25;p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925341" y="5799441"/>
            <a:ext cx="1047750" cy="62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6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92753" y="2692332"/>
            <a:ext cx="1619450" cy="4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27;p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342782" y="3709312"/>
            <a:ext cx="1047750" cy="64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28;p3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915816" y="4824969"/>
            <a:ext cx="1047750" cy="53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29;p3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52550" y="5555490"/>
            <a:ext cx="1442291" cy="8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30;p3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572032" y="3846710"/>
            <a:ext cx="1965475" cy="52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31;p3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714427" y="4634466"/>
            <a:ext cx="1619450" cy="8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32;p3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611812" y="5996190"/>
            <a:ext cx="1965474" cy="2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51" y="2767981"/>
            <a:ext cx="1764390" cy="41589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11" y="2868788"/>
            <a:ext cx="133350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49347" y="1600200"/>
            <a:ext cx="4495801" cy="24036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95"/>
              </a:spcBef>
            </a:pPr>
            <a:r>
              <a:rPr sz="1800" b="1" spc="80" dirty="0">
                <a:solidFill>
                  <a:srgbClr val="FFFFFF"/>
                </a:solidFill>
                <a:latin typeface="Liberation Sans"/>
                <a:cs typeface="Liberation Sans"/>
              </a:rPr>
              <a:t>ТОПГАРД </a:t>
            </a:r>
            <a:r>
              <a:rPr sz="1450" spc="-7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800" b="1" spc="85" dirty="0">
                <a:solidFill>
                  <a:srgbClr val="FFFFFF"/>
                </a:solidFill>
                <a:latin typeface="Liberation Sans"/>
                <a:cs typeface="Liberation Sans"/>
              </a:rPr>
              <a:t>ОБЕСПЕЧЕНИЕ  БЕЗОПАСНОСТИ</a:t>
            </a:r>
            <a:r>
              <a:rPr sz="1800" b="1" spc="90" dirty="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sz="1800" b="1" spc="85" dirty="0">
                <a:solidFill>
                  <a:srgbClr val="FFFFFF"/>
                </a:solidFill>
                <a:latin typeface="Liberation Sans"/>
                <a:cs typeface="Liberation Sans"/>
              </a:rPr>
              <a:t>ГРУЗОПЕРЕВОЗОК</a:t>
            </a:r>
            <a:endParaRPr sz="1800" dirty="0">
              <a:latin typeface="Liberation Sans"/>
              <a:cs typeface="Liberation Sans"/>
            </a:endParaRPr>
          </a:p>
          <a:p>
            <a:pPr algn="ctr">
              <a:lnSpc>
                <a:spcPct val="100000"/>
              </a:lnSpc>
              <a:spcBef>
                <a:spcPts val="1465"/>
              </a:spcBef>
            </a:pPr>
            <a:r>
              <a:rPr lang="ru-RU" sz="1600" spc="90" dirty="0" smtClean="0">
                <a:solidFill>
                  <a:srgbClr val="FFFFFF"/>
                </a:solidFill>
                <a:latin typeface="Arial"/>
                <a:cs typeface="Arial"/>
              </a:rPr>
              <a:t>+375</a:t>
            </a:r>
            <a:r>
              <a:rPr lang="en-US" sz="1600" spc="9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600" spc="90" dirty="0" smtClean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r>
              <a:rPr lang="en-US" sz="1600" spc="9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600" spc="90" dirty="0" smtClean="0">
                <a:solidFill>
                  <a:srgbClr val="FFFFFF"/>
                </a:solidFill>
                <a:latin typeface="Arial"/>
                <a:cs typeface="Arial"/>
              </a:rPr>
              <a:t>590</a:t>
            </a:r>
            <a:r>
              <a:rPr lang="en-US" sz="1600" spc="9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600" spc="90" dirty="0" smtClean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r>
              <a:rPr lang="en-US" sz="1600" spc="9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600" spc="90" dirty="0" smtClean="0">
                <a:solidFill>
                  <a:srgbClr val="FFFFFF"/>
                </a:solidFill>
                <a:latin typeface="Arial"/>
                <a:cs typeface="Arial"/>
              </a:rPr>
              <a:t>53</a:t>
            </a:r>
            <a:endParaRPr lang="en-US" sz="1600" spc="9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65"/>
              </a:spcBef>
            </a:pPr>
            <a:r>
              <a:rPr lang="en-US" sz="1600" spc="90" dirty="0" smtClean="0">
                <a:solidFill>
                  <a:srgbClr val="FFFFFF"/>
                </a:solidFill>
                <a:latin typeface="Arial"/>
                <a:cs typeface="Arial"/>
              </a:rPr>
              <a:t>+375 29 608 26 29</a:t>
            </a:r>
            <a:endParaRPr lang="en-US" sz="1600" spc="9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65"/>
              </a:spcBef>
            </a:pPr>
            <a:r>
              <a:rPr lang="en-US" sz="1600" spc="90" dirty="0" err="1" smtClean="0">
                <a:solidFill>
                  <a:srgbClr val="FFFFFF"/>
                </a:solidFill>
                <a:latin typeface="Arial"/>
                <a:cs typeface="Arial"/>
              </a:rPr>
              <a:t>general@kargominsk,by</a:t>
            </a:r>
            <a:endParaRPr lang="en-US" sz="1600" spc="9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465"/>
              </a:spcBef>
            </a:pPr>
            <a:r>
              <a:rPr lang="en-US" sz="1600" dirty="0" smtClean="0">
                <a:latin typeface="Arial"/>
                <a:cs typeface="Arial"/>
              </a:rPr>
              <a:t>www</a:t>
            </a:r>
            <a:r>
              <a:rPr lang="ru-RU" sz="1600" dirty="0" smtClean="0">
                <a:latin typeface="Arial"/>
                <a:cs typeface="Arial"/>
              </a:rPr>
              <a:t>.</a:t>
            </a:r>
            <a:r>
              <a:rPr lang="en-US" sz="1600" dirty="0" err="1" smtClean="0">
                <a:latin typeface="Arial"/>
                <a:cs typeface="Arial"/>
              </a:rPr>
              <a:t>kargoinspection</a:t>
            </a:r>
            <a:r>
              <a:rPr lang="ru-RU" sz="1600" dirty="0" smtClean="0">
                <a:latin typeface="Arial"/>
                <a:cs typeface="Arial"/>
              </a:rPr>
              <a:t>.</a:t>
            </a:r>
            <a:r>
              <a:rPr lang="en-US" sz="1600" dirty="0" smtClean="0">
                <a:latin typeface="Arial"/>
                <a:cs typeface="Arial"/>
              </a:rPr>
              <a:t>by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7444" y="2288240"/>
            <a:ext cx="3019425" cy="2047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71450"/>
            <a:ext cx="1828800" cy="359664"/>
          </a:xfrm>
          <a:prstGeom prst="rect">
            <a:avLst/>
          </a:prstGeom>
        </p:spPr>
      </p:pic>
      <p:sp>
        <p:nvSpPr>
          <p:cNvPr id="28" name="object 5"/>
          <p:cNvSpPr txBox="1">
            <a:spLocks/>
          </p:cNvSpPr>
          <p:nvPr/>
        </p:nvSpPr>
        <p:spPr>
          <a:xfrm>
            <a:off x="4572000" y="3886200"/>
            <a:ext cx="4873148" cy="1332416"/>
          </a:xfrm>
          <a:prstGeom prst="rect">
            <a:avLst/>
          </a:prstGeom>
        </p:spPr>
        <p:txBody>
          <a:bodyPr vert="horz" wrap="square" lIns="0" tIns="377190" rIns="0" bIns="0" rtlCol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69850" algn="ctr">
              <a:spcBef>
                <a:spcPts val="2970"/>
              </a:spcBef>
            </a:pPr>
            <a:r>
              <a:rPr lang="ru-RU" sz="2800" spc="-10" dirty="0">
                <a:solidFill>
                  <a:schemeClr val="bg1"/>
                </a:solidFill>
                <a:latin typeface="Liberation Sans"/>
                <a:cs typeface="Liberation Sans"/>
              </a:rPr>
              <a:t>СПАСИБО!</a:t>
            </a:r>
          </a:p>
          <a:p>
            <a:pPr marL="69850" marR="61594" algn="ctr">
              <a:spcBef>
                <a:spcPts val="730"/>
              </a:spcBef>
            </a:pPr>
            <a:r>
              <a:rPr lang="ru-RU" sz="2800" spc="-10" dirty="0">
                <a:solidFill>
                  <a:schemeClr val="bg1"/>
                </a:solidFill>
                <a:latin typeface="Liberation Sans"/>
                <a:cs typeface="Liberation Sans"/>
              </a:rPr>
              <a:t>УДАЧНОГО ДНЯ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171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753600" cy="7315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60" y="1828800"/>
            <a:ext cx="9753600" cy="5191125"/>
          </a:xfrm>
          <a:custGeom>
            <a:avLst/>
            <a:gdLst/>
            <a:ahLst/>
            <a:cxnLst/>
            <a:rect l="l" t="t" r="r" b="b"/>
            <a:pathLst>
              <a:path w="9753600" h="5191125">
                <a:moveTo>
                  <a:pt x="0" y="5191124"/>
                </a:moveTo>
                <a:lnTo>
                  <a:pt x="9753520" y="5191124"/>
                </a:lnTo>
                <a:lnTo>
                  <a:pt x="9753520" y="0"/>
                </a:lnTo>
                <a:lnTo>
                  <a:pt x="0" y="0"/>
                </a:lnTo>
                <a:lnTo>
                  <a:pt x="0" y="5191124"/>
                </a:lnTo>
                <a:close/>
              </a:path>
            </a:pathLst>
          </a:custGeom>
          <a:solidFill>
            <a:srgbClr val="000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753600" cy="2124075"/>
          </a:xfrm>
          <a:custGeom>
            <a:avLst/>
            <a:gdLst/>
            <a:ahLst/>
            <a:cxnLst/>
            <a:rect l="l" t="t" r="r" b="b"/>
            <a:pathLst>
              <a:path w="9753600" h="2124075">
                <a:moveTo>
                  <a:pt x="0" y="0"/>
                </a:moveTo>
                <a:lnTo>
                  <a:pt x="9753600" y="0"/>
                </a:lnTo>
                <a:lnTo>
                  <a:pt x="9753600" y="2124074"/>
                </a:lnTo>
                <a:lnTo>
                  <a:pt x="0" y="2124074"/>
                </a:lnTo>
                <a:lnTo>
                  <a:pt x="0" y="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71450"/>
            <a:ext cx="1828800" cy="359664"/>
          </a:xfrm>
          <a:prstGeom prst="rect">
            <a:avLst/>
          </a:prstGeom>
        </p:spPr>
      </p:pic>
      <p:sp>
        <p:nvSpPr>
          <p:cNvPr id="12" name="Google Shape;174;p19"/>
          <p:cNvSpPr txBox="1">
            <a:spLocks noGrp="1"/>
          </p:cNvSpPr>
          <p:nvPr>
            <p:ph type="body" idx="4294967295"/>
          </p:nvPr>
        </p:nvSpPr>
        <p:spPr>
          <a:xfrm>
            <a:off x="838200" y="2514600"/>
            <a:ext cx="8001000" cy="350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AutoNum type="arabicPeriod"/>
            </a:pP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Потери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от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краж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из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контейнеров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составляют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около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$30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млрд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. в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год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Число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хищений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грузов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в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мире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ежегодно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возрастает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в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среднем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на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5%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Каждый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день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происходит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около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10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краж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из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контейнеров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Речь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идет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только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о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задокументированных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кражах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!</a:t>
            </a:r>
            <a:endParaRPr sz="1800" dirty="0">
              <a:solidFill>
                <a:schemeClr val="bg1">
                  <a:lumMod val="95000"/>
                </a:schemeClr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ato"/>
              <a:buAutoNum type="arabicPeriod"/>
            </a:pP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М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ногократно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больше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потерь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на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транспорте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связано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с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нарушением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условий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перевозки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, в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т.ч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. в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холодильниках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 dirty="0">
              <a:solidFill>
                <a:schemeClr val="bg1">
                  <a:lumMod val="95000"/>
                </a:schemeClr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ato"/>
              <a:buAutoNum type="arabicPeriod"/>
            </a:pP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Почти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не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существуют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технологий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мониторинга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которые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дают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владельцам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грузов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уверенность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в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их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безопасности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 dirty="0">
              <a:solidFill>
                <a:schemeClr val="bg1">
                  <a:lumMod val="95000"/>
                </a:schemeClr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600"/>
              <a:buAutoNum type="arabicPeriod"/>
            </a:pP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Н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ет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решений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являющихся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эффективными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с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точки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зрения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стоимости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выгоды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и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удобства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для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владельцев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0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грузов</a:t>
            </a:r>
            <a:r>
              <a:rPr lang="en-GB" sz="1800" b="0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1800" b="0" i="0" u="none" strike="noStrike" cap="none" dirty="0">
              <a:solidFill>
                <a:schemeClr val="bg1">
                  <a:lumMod val="9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Google Shape;175;p19" descr="http://stopguard.net/images/pic/mask-min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8200" y="5181600"/>
            <a:ext cx="868200" cy="119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6;p19"/>
          <p:cNvSpPr txBox="1"/>
          <p:nvPr/>
        </p:nvSpPr>
        <p:spPr>
          <a:xfrm>
            <a:off x="1143300" y="551999"/>
            <a:ext cx="70101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600"/>
              </a:spcAft>
              <a:buClr>
                <a:schemeClr val="lt1"/>
              </a:buClr>
              <a:buSzPts val="3600"/>
            </a:pP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Lato"/>
              </a:rPr>
              <a:t>Проблемы защиты груза </a:t>
            </a:r>
          </a:p>
          <a:p>
            <a:pPr>
              <a:spcAft>
                <a:spcPts val="1600"/>
              </a:spcAft>
              <a:buClr>
                <a:schemeClr val="lt1"/>
              </a:buClr>
              <a:buSzPts val="3600"/>
            </a:pP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Lato"/>
              </a:rPr>
              <a:t>при транспортировке</a:t>
            </a:r>
            <a:endParaRPr sz="3600" b="1" dirty="0">
              <a:solidFill>
                <a:schemeClr val="bg1">
                  <a:lumMod val="95000"/>
                </a:schemeClr>
              </a:solidFill>
              <a:latin typeface="Lato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753600" cy="2000250"/>
          </a:xfrm>
          <a:custGeom>
            <a:avLst/>
            <a:gdLst/>
            <a:ahLst/>
            <a:cxnLst/>
            <a:rect l="l" t="t" r="r" b="b"/>
            <a:pathLst>
              <a:path w="9753600" h="2000250">
                <a:moveTo>
                  <a:pt x="0" y="0"/>
                </a:moveTo>
                <a:lnTo>
                  <a:pt x="9753599" y="0"/>
                </a:lnTo>
                <a:lnTo>
                  <a:pt x="9753599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4743"/>
            <a:ext cx="1828800" cy="359664"/>
          </a:xfrm>
          <a:prstGeom prst="rect">
            <a:avLst/>
          </a:prstGeom>
        </p:spPr>
      </p:pic>
      <p:sp>
        <p:nvSpPr>
          <p:cNvPr id="15" name="Google Shape;181;p20"/>
          <p:cNvSpPr txBox="1">
            <a:spLocks noGrp="1"/>
          </p:cNvSpPr>
          <p:nvPr>
            <p:ph type="title"/>
          </p:nvPr>
        </p:nvSpPr>
        <p:spPr>
          <a:xfrm>
            <a:off x="914400" y="1019175"/>
            <a:ext cx="76884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3600"/>
              <a:buFont typeface="Raleway"/>
              <a:buNone/>
            </a:pPr>
            <a:r>
              <a:rPr lang="en-GB" sz="3600" b="1" kern="1200" dirty="0" err="1">
                <a:solidFill>
                  <a:schemeClr val="bg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StopGuard</a:t>
            </a:r>
            <a:r>
              <a:rPr lang="en-GB" sz="3600" b="1" kern="1200" dirty="0">
                <a:solidFill>
                  <a:schemeClr val="bg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 </a:t>
            </a:r>
            <a:r>
              <a:rPr lang="en-GB" sz="3600" b="1" kern="1200" dirty="0" err="1">
                <a:solidFill>
                  <a:schemeClr val="bg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предлагает</a:t>
            </a:r>
            <a:endParaRPr sz="3600" b="1" kern="1200" dirty="0">
              <a:solidFill>
                <a:schemeClr val="bg1">
                  <a:lumMod val="95000"/>
                </a:schemeClr>
              </a:solidFill>
              <a:latin typeface="Lato"/>
              <a:ea typeface="+mn-ea"/>
              <a:cs typeface="+mn-cs"/>
              <a:sym typeface="Raleway"/>
            </a:endParaRPr>
          </a:p>
        </p:txBody>
      </p:sp>
      <p:sp>
        <p:nvSpPr>
          <p:cNvPr id="17" name="Google Shape;182;p20"/>
          <p:cNvSpPr txBox="1"/>
          <p:nvPr/>
        </p:nvSpPr>
        <p:spPr>
          <a:xfrm>
            <a:off x="912300" y="2385300"/>
            <a:ext cx="7890900" cy="20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1.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Приложение</a:t>
            </a:r>
            <a:r>
              <a:rPr lang="en-GB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 i="0" u="none" strike="noStrike" cap="none" dirty="0" err="1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котор</a:t>
            </a:r>
            <a:r>
              <a:rPr lang="ru-RU" i="0" u="none" strike="noStrike" cap="none" dirty="0" err="1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ое</a:t>
            </a:r>
            <a:r>
              <a:rPr lang="en-GB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позволяет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оперативно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следить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за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нахождением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и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перемещениями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грузов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с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тем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чтобы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грузов</a:t>
            </a:r>
            <a:r>
              <a:rPr lang="ru-RU" i="0" u="none" strike="noStrike" cap="none" dirty="0" err="1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ладелец</a:t>
            </a:r>
            <a:r>
              <a:rPr lang="en-GB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был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в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большей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степени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защищ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е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н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от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рисков</a:t>
            </a:r>
            <a:r>
              <a:rPr lang="ru-RU" i="0" u="none" strike="noStrike" cap="none" dirty="0" smtClean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lang="ru-RU" dirty="0">
              <a:solidFill>
                <a:schemeClr val="bg1">
                  <a:lumMod val="95000"/>
                </a:schemeClr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dirty="0">
              <a:solidFill>
                <a:schemeClr val="bg1">
                  <a:lumMod val="95000"/>
                </a:schemeClr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2.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Электронное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устройство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собственной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разработки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регистрирует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любые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способы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проникновения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изменения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условий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перевозки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, а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также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текущее</a:t>
            </a:r>
            <a:r>
              <a:rPr lang="en-GB" i="0" u="none" strike="noStrike" cap="none" dirty="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i="0" u="none" strike="noStrike" cap="none" dirty="0" err="1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  <a:sym typeface="Lato"/>
              </a:rPr>
              <a:t>местонахождение</a:t>
            </a:r>
            <a:endParaRPr i="0" u="none" strike="noStrike" cap="none" dirty="0">
              <a:solidFill>
                <a:schemeClr val="bg1">
                  <a:lumMod val="9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800"/>
            <a:ext cx="9753600" cy="172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39744" y="6289534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omic Sans MS" pitchFamily="66" charset="0"/>
              </a:rPr>
              <a:t>Устанавливаете прибор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omic Sans MS" pitchFamily="66" charset="0"/>
              </a:rPr>
              <a:t>внутрь контейнера</a:t>
            </a:r>
            <a:endParaRPr lang="ru-RU" sz="1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06103" y="6302092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chemeClr val="bg1"/>
                </a:solidFill>
                <a:latin typeface="Comic Sans MS" pitchFamily="66" charset="0"/>
              </a:rPr>
              <a:t>Мониторите</a:t>
            </a:r>
            <a:r>
              <a:rPr lang="ru-RU" sz="1200" dirty="0" smtClean="0">
                <a:solidFill>
                  <a:schemeClr val="bg1"/>
                </a:solidFill>
                <a:latin typeface="Comic Sans MS" pitchFamily="66" charset="0"/>
              </a:rPr>
              <a:t> передвижение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omic Sans MS" pitchFamily="66" charset="0"/>
              </a:rPr>
              <a:t>и</a:t>
            </a:r>
            <a:r>
              <a:rPr lang="ru-RU" sz="1200" dirty="0" smtClean="0">
                <a:solidFill>
                  <a:schemeClr val="bg1"/>
                </a:solidFill>
                <a:latin typeface="Comic Sans MS" pitchFamily="66" charset="0"/>
              </a:rPr>
              <a:t> сохранность груза</a:t>
            </a:r>
            <a:endParaRPr lang="ru-RU" sz="1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4144" y="6248400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omic Sans MS" pitchFamily="66" charset="0"/>
              </a:rPr>
              <a:t>В конце пути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omic Sans MS" pitchFamily="66" charset="0"/>
              </a:rPr>
              <a:t>с</a:t>
            </a:r>
            <a:r>
              <a:rPr lang="ru-RU" sz="1200" dirty="0" smtClean="0">
                <a:solidFill>
                  <a:schemeClr val="bg1"/>
                </a:solidFill>
                <a:latin typeface="Comic Sans MS" pitchFamily="66" charset="0"/>
              </a:rPr>
              <a:t>нимаете прибор</a:t>
            </a:r>
            <a:endParaRPr lang="ru-RU" sz="1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152400" y="-39259"/>
            <a:ext cx="99060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7315199"/>
                </a:moveTo>
                <a:lnTo>
                  <a:pt x="9753599" y="7315199"/>
                </a:lnTo>
                <a:lnTo>
                  <a:pt x="9753599" y="0"/>
                </a:lnTo>
                <a:lnTo>
                  <a:pt x="0" y="0"/>
                </a:lnTo>
                <a:lnTo>
                  <a:pt x="0" y="7315199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71450"/>
            <a:ext cx="1828800" cy="359664"/>
          </a:xfrm>
          <a:prstGeom prst="rect">
            <a:avLst/>
          </a:prstGeom>
        </p:spPr>
      </p:pic>
      <p:sp>
        <p:nvSpPr>
          <p:cNvPr id="15" name="Google Shape;216;p24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buClr>
                <a:srgbClr val="000000"/>
              </a:buClr>
              <a:buSzPts val="1000"/>
            </a:pPr>
            <a:r>
              <a:rPr lang="ru-RU" sz="2800" b="1" dirty="0">
                <a:solidFill>
                  <a:schemeClr val="tx1"/>
                </a:solidFill>
                <a:ea typeface="+mn-ea"/>
              </a:rPr>
              <a:t>Другие методы</a:t>
            </a:r>
            <a:endParaRPr sz="2800" b="1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16" name="Google Shape;219;p24"/>
          <p:cNvSpPr txBox="1"/>
          <p:nvPr/>
        </p:nvSpPr>
        <p:spPr>
          <a:xfrm>
            <a:off x="762000" y="1143900"/>
            <a:ext cx="79698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Lato"/>
                <a:ea typeface="Lato"/>
                <a:cs typeface="Lato"/>
                <a:sym typeface="Lato"/>
              </a:rPr>
              <a:t>До появления </a:t>
            </a:r>
            <a:r>
              <a:rPr lang="en-US" dirty="0" err="1" smtClean="0">
                <a:latin typeface="Lato"/>
                <a:ea typeface="Lato"/>
                <a:cs typeface="Lato"/>
                <a:sym typeface="Lato"/>
              </a:rPr>
              <a:t>Stop</a:t>
            </a:r>
            <a:r>
              <a:rPr lang="en-US" dirty="0" err="1">
                <a:latin typeface="Lato"/>
                <a:ea typeface="Lato"/>
                <a:cs typeface="Lato"/>
                <a:sym typeface="Lato"/>
              </a:rPr>
              <a:t>G</a:t>
            </a:r>
            <a:r>
              <a:rPr lang="en-US" dirty="0" err="1" smtClean="0">
                <a:latin typeface="Lato"/>
                <a:ea typeface="Lato"/>
                <a:cs typeface="Lato"/>
                <a:sym typeface="Lato"/>
              </a:rPr>
              <a:t>uard</a:t>
            </a:r>
            <a:r>
              <a:rPr lang="en-US" dirty="0" smtClean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-RU" dirty="0" smtClean="0">
                <a:latin typeface="Lato"/>
                <a:ea typeface="Lato"/>
                <a:cs typeface="Lato"/>
                <a:sym typeface="Lato"/>
              </a:rPr>
              <a:t>наши клиенты</a:t>
            </a:r>
            <a:r>
              <a:rPr lang="en-GB" dirty="0" smtClean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 smtClean="0">
                <a:latin typeface="Lato"/>
                <a:ea typeface="Lato"/>
                <a:cs typeface="Lato"/>
                <a:sym typeface="Lato"/>
              </a:rPr>
              <a:t>трат</a:t>
            </a:r>
            <a:r>
              <a:rPr lang="ru-RU" dirty="0" smtClean="0">
                <a:latin typeface="Lato"/>
                <a:ea typeface="Lato"/>
                <a:cs typeface="Lato"/>
                <a:sym typeface="Lato"/>
              </a:rPr>
              <a:t>или</a:t>
            </a:r>
            <a:r>
              <a:rPr lang="en-GB" dirty="0" smtClean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существенные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деньги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на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организацию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безопасной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перевозки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грузов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решая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проблему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разными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latin typeface="Lato"/>
                <a:ea typeface="Lato"/>
                <a:cs typeface="Lato"/>
                <a:sym typeface="Lato"/>
              </a:rPr>
              <a:t>способами</a:t>
            </a:r>
            <a:r>
              <a:rPr lang="en-GB" dirty="0">
                <a:latin typeface="Lato"/>
                <a:ea typeface="Lato"/>
                <a:cs typeface="Lato"/>
                <a:sym typeface="Lato"/>
              </a:rPr>
              <a:t>: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66012" y="2674203"/>
            <a:ext cx="3459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useo Sans Cyrl 100" panose="02000000000000000000" pitchFamily="50" charset="-52"/>
              </a:rPr>
              <a:t>Опломбирование различными пломбами (пластиковые, силовые, </a:t>
            </a:r>
            <a:r>
              <a:rPr lang="ru-RU" sz="1600" dirty="0" err="1">
                <a:latin typeface="Museo Sans Cyrl 100" panose="02000000000000000000" pitchFamily="50" charset="-52"/>
              </a:rPr>
              <a:t>самоклеющиеся</a:t>
            </a:r>
            <a:r>
              <a:rPr lang="ru-RU" sz="1600" dirty="0">
                <a:latin typeface="Museo Sans Cyrl 100" panose="02000000000000000000" pitchFamily="50" charset="-52"/>
              </a:rPr>
              <a:t> и т. д.).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765922" y="2637271"/>
            <a:ext cx="4263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useo Sans Cyrl 100" panose="02000000000000000000" pitchFamily="50" charset="-52"/>
              </a:rPr>
              <a:t>Фотографирование укладки </a:t>
            </a:r>
            <a:r>
              <a:rPr lang="ru-RU" sz="1600" dirty="0" smtClean="0">
                <a:latin typeface="Museo Sans Cyrl 100" panose="02000000000000000000" pitchFamily="50" charset="-52"/>
              </a:rPr>
              <a:t>груза</a:t>
            </a:r>
            <a:endParaRPr lang="en-US" sz="1600" dirty="0" smtClean="0">
              <a:latin typeface="Museo Sans Cyrl 100" panose="02000000000000000000" pitchFamily="50" charset="-52"/>
            </a:endParaRPr>
          </a:p>
          <a:p>
            <a:r>
              <a:rPr lang="ru-RU" sz="1600" dirty="0" smtClean="0">
                <a:latin typeface="Museo Sans Cyrl 100" panose="02000000000000000000" pitchFamily="50" charset="-52"/>
              </a:rPr>
              <a:t>перед </a:t>
            </a:r>
            <a:r>
              <a:rPr lang="ru-RU" sz="1600" dirty="0">
                <a:latin typeface="Museo Sans Cyrl 100" panose="02000000000000000000" pitchFamily="50" charset="-52"/>
              </a:rPr>
              <a:t>отправкой и по </a:t>
            </a:r>
            <a:r>
              <a:rPr lang="ru-RU" sz="1600" dirty="0" smtClean="0">
                <a:latin typeface="Museo Sans Cyrl 100" panose="02000000000000000000" pitchFamily="50" charset="-52"/>
              </a:rPr>
              <a:t>прибытии</a:t>
            </a:r>
          </a:p>
          <a:p>
            <a:r>
              <a:rPr lang="ru-RU" sz="1600" dirty="0" smtClean="0">
                <a:latin typeface="Museo Sans Cyrl 100" panose="02000000000000000000" pitchFamily="50" charset="-52"/>
              </a:rPr>
              <a:t>в </a:t>
            </a:r>
            <a:r>
              <a:rPr lang="ru-RU" sz="1600" dirty="0">
                <a:latin typeface="Museo Sans Cyrl 100" panose="02000000000000000000" pitchFamily="50" charset="-52"/>
              </a:rPr>
              <a:t>пункт выгрузки.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01504" y="4038810"/>
            <a:ext cx="4374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useo Sans Cyrl 100" panose="02000000000000000000" pitchFamily="50" charset="-52"/>
              </a:rPr>
              <a:t>Сопровождение груза вооруженными охранниками</a:t>
            </a:r>
            <a:r>
              <a:rPr lang="ru-RU" sz="2000" dirty="0">
                <a:latin typeface="Museo Sans Cyrl 100" panose="02000000000000000000" pitchFamily="50" charset="-52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04112" y="5327421"/>
            <a:ext cx="37446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useo Sans Cyrl 100" panose="02000000000000000000" pitchFamily="50" charset="-52"/>
              </a:rPr>
              <a:t>Страхование груза.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794523" y="5269436"/>
            <a:ext cx="4111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useo Sans Cyrl 100" panose="02000000000000000000" pitchFamily="50" charset="-52"/>
              </a:rPr>
              <a:t>Сюрвейерские услуги</a:t>
            </a:r>
            <a:r>
              <a:rPr lang="ru-RU" sz="2000" dirty="0">
                <a:latin typeface="Museo Sans Cyrl 100" panose="02000000000000000000" pitchFamily="50" charset="-52"/>
              </a:rPr>
              <a:t>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802839" y="3948539"/>
            <a:ext cx="4560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useo Sans Cyrl 100" panose="02000000000000000000" pitchFamily="50" charset="-52"/>
              </a:rPr>
              <a:t>Автомобильные спутниковые </a:t>
            </a:r>
            <a:endParaRPr lang="en-US" sz="1600" dirty="0" smtClean="0">
              <a:latin typeface="Museo Sans Cyrl 100" panose="02000000000000000000" pitchFamily="50" charset="-52"/>
            </a:endParaRPr>
          </a:p>
          <a:p>
            <a:r>
              <a:rPr lang="ru-RU" sz="1600" dirty="0" smtClean="0">
                <a:latin typeface="Museo Sans Cyrl 100" panose="02000000000000000000" pitchFamily="50" charset="-52"/>
              </a:rPr>
              <a:t>системы </a:t>
            </a:r>
            <a:r>
              <a:rPr lang="en-US" sz="1600" dirty="0">
                <a:latin typeface="Museo Sans Cyrl 100" panose="02000000000000000000" pitchFamily="50" charset="-52"/>
              </a:rPr>
              <a:t>GPS.</a:t>
            </a:r>
            <a:endParaRPr lang="ru-RU" sz="1600" dirty="0">
              <a:latin typeface="Museo Sans Cyrl 100" panose="02000000000000000000" pitchFamily="50" charset="-52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" y="2871216"/>
            <a:ext cx="481584" cy="4815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8" y="4003182"/>
            <a:ext cx="481584" cy="47548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" y="5233416"/>
            <a:ext cx="481584" cy="4815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48" y="2806210"/>
            <a:ext cx="481584" cy="481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16" y="5202638"/>
            <a:ext cx="481584" cy="48158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331866" y="6181725"/>
            <a:ext cx="6565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useo Sans Cyrl 700" panose="02000000000000000000" pitchFamily="50" charset="-52"/>
              </a:rPr>
              <a:t>Но насколько это в действительности эффективно?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16" y="4003182"/>
            <a:ext cx="481584" cy="475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4876800" cy="707886"/>
          </a:xfrm>
        </p:spPr>
        <p:txBody>
          <a:bodyPr/>
          <a:lstStyle/>
          <a:p>
            <a:r>
              <a:rPr lang="ru-RU" sz="3600" dirty="0"/>
              <a:t>Подробнее о способах</a:t>
            </a:r>
            <a:r>
              <a:rPr lang="ru-RU" dirty="0"/>
              <a:t/>
            </a:r>
            <a:br>
              <a:rPr lang="ru-RU" dirty="0"/>
            </a:b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368858"/>
              </p:ext>
            </p:extLst>
          </p:nvPr>
        </p:nvGraphicFramePr>
        <p:xfrm>
          <a:off x="2362200" y="9624637"/>
          <a:ext cx="685800" cy="372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98"/>
                <a:gridCol w="231602"/>
                <a:gridCol w="228600"/>
              </a:tblGrid>
              <a:tr h="3728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49936"/>
            <a:ext cx="1828800" cy="35966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083112"/>
              </p:ext>
            </p:extLst>
          </p:nvPr>
        </p:nvGraphicFramePr>
        <p:xfrm>
          <a:off x="0" y="1317486"/>
          <a:ext cx="9753600" cy="8307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8506"/>
                <a:gridCol w="3293894"/>
                <a:gridCol w="3251200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ato"/>
                        </a:rPr>
                        <a:t>Способы</a:t>
                      </a:r>
                      <a:r>
                        <a:rPr lang="ru-RU" sz="1600" baseline="0" dirty="0" smtClean="0">
                          <a:latin typeface="Lato"/>
                        </a:rPr>
                        <a:t> обеспечения сохранности груза</a:t>
                      </a:r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ato"/>
                        </a:rPr>
                        <a:t>Принцип действия</a:t>
                      </a:r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ato"/>
                        </a:rPr>
                        <a:t>Недостатки </a:t>
                      </a:r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</a:tr>
              <a:tr h="285443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Lato"/>
                        </a:rPr>
                        <a:t>Опломбирование различными пломбами (пластиковые, силовые, </a:t>
                      </a:r>
                      <a:r>
                        <a:rPr lang="ru-RU" sz="1600" dirty="0" err="1" smtClean="0">
                          <a:latin typeface="Lato"/>
                        </a:rPr>
                        <a:t>самоклеющиесяи</a:t>
                      </a:r>
                      <a:r>
                        <a:rPr lang="ru-RU" sz="1600" dirty="0" smtClean="0">
                          <a:latin typeface="Lato"/>
                        </a:rPr>
                        <a:t> т. д.)</a:t>
                      </a:r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Lato"/>
                        </a:rPr>
                        <a:t>Опломбировка осуществляется навешиванием (наклеиванием) на внешние петли и запорные устройства контейнера, вагона, автомашины. Вскрытая пломба повторно не закрывается, остаются следы вскрытия.</a:t>
                      </a:r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Lato"/>
                        </a:rPr>
                        <a:t>Изготовление дубликатов пломб, </a:t>
                      </a:r>
                      <a:r>
                        <a:rPr lang="ru-RU" sz="1600" dirty="0" err="1" smtClean="0">
                          <a:latin typeface="Lato"/>
                        </a:rPr>
                        <a:t>недозакрытие</a:t>
                      </a:r>
                      <a:r>
                        <a:rPr lang="en-US" sz="1600" dirty="0" smtClean="0">
                          <a:latin typeface="Lato"/>
                        </a:rPr>
                        <a:t> </a:t>
                      </a:r>
                      <a:r>
                        <a:rPr lang="ru-RU" sz="1600" dirty="0" smtClean="0">
                          <a:latin typeface="Lato"/>
                        </a:rPr>
                        <a:t>при опломбировке, устройства некоторых пломб легко и бесследно открываются с помощью специальных несложных приспособлений.</a:t>
                      </a:r>
                    </a:p>
                    <a:p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</a:tr>
              <a:tr h="253799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Lato"/>
                        </a:rPr>
                        <a:t>Фотографирование укладки груза перед отправкой и по прибытии в пункт выгрузки</a:t>
                      </a:r>
                    </a:p>
                    <a:p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Lato"/>
                        </a:rPr>
                        <a:t>Фотографируется укладка груза перед закрытием и отправкой контейнера, далее -перед выгрузкой. Сравниваются фотографии укладки и определяется факт отсутствия части груза или его перемещения.</a:t>
                      </a:r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Lato"/>
                        </a:rPr>
                        <a:t>Злоумышленники могут знать о том, что укладка груза будет сфотографирована, поэтому вытаскивают груз из помещения таким образом, чтобы этого не было видно при фотографировании (из середины, например).</a:t>
                      </a:r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</a:tr>
              <a:tr h="23356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Lato"/>
                        </a:rPr>
                        <a:t>Страхование груза</a:t>
                      </a:r>
                    </a:p>
                    <a:p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Lato"/>
                        </a:rPr>
                        <a:t>Перед отправкой груз страхуется на случаи повреждений или кражи. При доказательстве страхового случая владелец застрахованного груза может получить страховое возмещение</a:t>
                      </a:r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Lato"/>
                        </a:rPr>
                        <a:t>Не всегда есть возможность доказать факт  кражи, даже если она имела место. Груз может быть украден, но пломбы на контейнере будут целыми и без следов вскрытия. В этом случае доказательств нет</a:t>
                      </a:r>
                      <a:endParaRPr lang="ru-RU" sz="1600" dirty="0">
                        <a:latin typeface="Lat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7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4873148" cy="553998"/>
          </a:xfrm>
        </p:spPr>
        <p:txBody>
          <a:bodyPr/>
          <a:lstStyle/>
          <a:p>
            <a:r>
              <a:rPr lang="ru-RU" sz="3600" dirty="0">
                <a:solidFill>
                  <a:prstClr val="white"/>
                </a:solidFill>
              </a:rPr>
              <a:t>Подробнее о способах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4859"/>
              </p:ext>
            </p:extLst>
          </p:nvPr>
        </p:nvGraphicFramePr>
        <p:xfrm>
          <a:off x="0" y="914400"/>
          <a:ext cx="9753600" cy="5391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1"/>
                <a:gridCol w="3581400"/>
                <a:gridCol w="3657599"/>
              </a:tblGrid>
              <a:tr h="68580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Способы обеспечения сохранности груза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Принцип действия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Недостатки</a:t>
                      </a:r>
                      <a:endParaRPr lang="ru-RU" sz="1600" dirty="0"/>
                    </a:p>
                  </a:txBody>
                  <a:tcPr/>
                </a:tc>
              </a:tr>
              <a:tr h="135255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Сопровождение груза вооруженными охранниками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 грузу приставляется вооруженный конвой, который его сопровождает в течение всего пути. Можно заказать сопровождение на определенном этапе перевозки. Дорогое удовольствие.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Всегда имеет место человеческий фактор. Охранник может уснуть, отойти, вступить в сговор со злоумышленниками</a:t>
                      </a:r>
                      <a:endParaRPr lang="ru-RU" sz="1600" dirty="0"/>
                    </a:p>
                  </a:txBody>
                  <a:tcPr/>
                </a:tc>
              </a:tr>
              <a:tr h="135255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Автомобильные спутниковые системы </a:t>
                      </a:r>
                      <a:r>
                        <a:rPr lang="en-US" sz="1600" dirty="0" smtClean="0"/>
                        <a:t>GPS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Устанавливаются в автомашину и показывает местонахождение машины с грузом, все остановки в пути (плановые и внеплановые).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Внеплановая остановка –это ещё не доказательство факта хищения, водитель может остановиться на ночлег или по другим каким-либо нуждам.</a:t>
                      </a:r>
                      <a:endParaRPr lang="ru-RU" sz="1600" dirty="0"/>
                    </a:p>
                  </a:txBody>
                  <a:tcPr/>
                </a:tc>
              </a:tr>
              <a:tr h="178308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Сюрвейерские услуги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Пересчет груза перед отправкой и при получении, фотографирование груза, контроль во время погрузки-выгрузки, опломбирование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Человеческий фактор, могут недосмотреть. Сюрвейера могут вызвать только на одном из</a:t>
                      </a:r>
                      <a:r>
                        <a:rPr lang="en-US" sz="1600" dirty="0" smtClean="0"/>
                        <a:t> </a:t>
                      </a:r>
                      <a:r>
                        <a:rPr lang="ru-RU" sz="1600" dirty="0" smtClean="0"/>
                        <a:t>этапов перевозки (только перед отгрузкой или только</a:t>
                      </a:r>
                      <a:r>
                        <a:rPr lang="en-US" sz="1600" dirty="0" smtClean="0"/>
                        <a:t> </a:t>
                      </a:r>
                      <a:r>
                        <a:rPr lang="ru-RU" sz="1600" dirty="0" smtClean="0"/>
                        <a:t>на выгрузке), в таком случае трудно доказать, в какой момент произошла кража.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5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2819400" y="0"/>
            <a:ext cx="0" cy="7315200"/>
          </a:xfrm>
          <a:prstGeom prst="line">
            <a:avLst/>
          </a:prstGeom>
          <a:ln>
            <a:solidFill>
              <a:srgbClr val="92D05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257800" y="0"/>
            <a:ext cx="0" cy="7315200"/>
          </a:xfrm>
          <a:prstGeom prst="line">
            <a:avLst/>
          </a:prstGeom>
          <a:ln>
            <a:solidFill>
              <a:srgbClr val="92D05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620000" y="152400"/>
            <a:ext cx="0" cy="7315200"/>
          </a:xfrm>
          <a:prstGeom prst="line">
            <a:avLst/>
          </a:prstGeom>
          <a:ln>
            <a:solidFill>
              <a:srgbClr val="92D050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93" y="2514600"/>
            <a:ext cx="1828800" cy="359664"/>
          </a:xfrm>
          <a:prstGeom prst="rect">
            <a:avLst/>
          </a:prstGeom>
        </p:spPr>
      </p:pic>
      <p:sp>
        <p:nvSpPr>
          <p:cNvPr id="17" name="Google Shape;244;p27"/>
          <p:cNvSpPr txBox="1">
            <a:spLocks noGrp="1"/>
          </p:cNvSpPr>
          <p:nvPr>
            <p:ph type="title"/>
          </p:nvPr>
        </p:nvSpPr>
        <p:spPr>
          <a:xfrm>
            <a:off x="729455" y="12954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-GB" sz="2800" b="1" dirty="0" err="1">
                <a:solidFill>
                  <a:schemeClr val="bg1">
                    <a:lumMod val="95000"/>
                  </a:schemeClr>
                </a:solidFill>
                <a:ea typeface="+mn-ea"/>
              </a:rPr>
              <a:t>Ключевые</a:t>
            </a:r>
            <a:r>
              <a:rPr lang="en-GB" sz="2800" b="1" dirty="0">
                <a:solidFill>
                  <a:schemeClr val="bg1">
                    <a:lumMod val="95000"/>
                  </a:schemeClr>
                </a:solidFill>
                <a:ea typeface="+mn-ea"/>
              </a:rPr>
              <a:t> </a:t>
            </a:r>
            <a:r>
              <a:rPr lang="en-GB" sz="2800" b="1" dirty="0" err="1">
                <a:solidFill>
                  <a:schemeClr val="bg1">
                    <a:lumMod val="95000"/>
                  </a:schemeClr>
                </a:solidFill>
                <a:ea typeface="+mn-ea"/>
              </a:rPr>
              <a:t>преимущества</a:t>
            </a:r>
            <a:r>
              <a:rPr lang="en-GB" sz="2800" b="1" dirty="0">
                <a:solidFill>
                  <a:schemeClr val="bg1">
                    <a:lumMod val="95000"/>
                  </a:schemeClr>
                </a:solidFill>
                <a:ea typeface="+mn-ea"/>
              </a:rPr>
              <a:t> StopGuard</a:t>
            </a:r>
            <a:endParaRPr sz="2800" b="1" dirty="0">
              <a:solidFill>
                <a:schemeClr val="bg1">
                  <a:lumMod val="95000"/>
                </a:schemeClr>
              </a:solidFill>
              <a:ea typeface="+mn-ea"/>
            </a:endParaRPr>
          </a:p>
        </p:txBody>
      </p:sp>
      <p:sp>
        <p:nvSpPr>
          <p:cNvPr id="18" name="Google Shape;245;p27"/>
          <p:cNvSpPr/>
          <p:nvPr/>
        </p:nvSpPr>
        <p:spPr>
          <a:xfrm>
            <a:off x="999610" y="285333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46;p27"/>
          <p:cNvSpPr txBox="1"/>
          <p:nvPr/>
        </p:nvSpPr>
        <p:spPr>
          <a:xfrm>
            <a:off x="1581300" y="2679500"/>
            <a:ext cx="64959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Глобальный онлайн-сервис, позволяющий использовать приборы и сервис в любой точке земного шара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247;p27"/>
          <p:cNvSpPr/>
          <p:nvPr/>
        </p:nvSpPr>
        <p:spPr>
          <a:xfrm>
            <a:off x="999610" y="3645600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48;p27"/>
          <p:cNvSpPr/>
          <p:nvPr/>
        </p:nvSpPr>
        <p:spPr>
          <a:xfrm>
            <a:off x="999610" y="456952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50;p27"/>
          <p:cNvSpPr txBox="1"/>
          <p:nvPr/>
        </p:nvSpPr>
        <p:spPr>
          <a:xfrm>
            <a:off x="1581300" y="3453175"/>
            <a:ext cx="64959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Наиболее экономичное решение: около $50 за перевозку. Цена конкурентов - от $200 за перевозку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Google Shape;251;p27"/>
          <p:cNvSpPr txBox="1"/>
          <p:nvPr/>
        </p:nvSpPr>
        <p:spPr>
          <a:xfrm>
            <a:off x="1581300" y="4310100"/>
            <a:ext cx="64959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Оптимизированные</a:t>
            </a:r>
            <a:r>
              <a:rPr lang="en-GB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и </a:t>
            </a:r>
            <a:r>
              <a:rPr lang="en-GB" dirty="0" err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протестированные</a:t>
            </a:r>
            <a:r>
              <a:rPr lang="en-GB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алгоритмы</a:t>
            </a:r>
            <a:r>
              <a:rPr lang="en-GB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GB" dirty="0" err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более</a:t>
            </a:r>
            <a:r>
              <a:rPr lang="en-GB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2 500 </a:t>
            </a:r>
            <a:r>
              <a:rPr lang="en-GB" dirty="0" err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приборов</a:t>
            </a:r>
            <a:r>
              <a:rPr lang="en-GB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предыдущего</a:t>
            </a:r>
            <a:r>
              <a:rPr lang="en-GB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dirty="0" err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поколения</a:t>
            </a:r>
            <a:r>
              <a:rPr lang="en-GB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-RU" dirty="0" smtClean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до сих пор </a:t>
            </a:r>
            <a:r>
              <a:rPr lang="en-GB" dirty="0" err="1" smtClean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используются</a:t>
            </a:r>
            <a:endParaRPr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5588" y="757530"/>
            <a:ext cx="4663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ru-RU" sz="2800" b="1" dirty="0">
                <a:solidFill>
                  <a:schemeClr val="bg1"/>
                </a:solidFill>
                <a:latin typeface="Liberation Sans"/>
                <a:cs typeface="Liberation Sans"/>
              </a:rPr>
              <a:t>Как работает </a:t>
            </a:r>
            <a:r>
              <a:rPr lang="en-US" sz="2800" b="1" dirty="0" err="1">
                <a:solidFill>
                  <a:schemeClr val="bg1"/>
                </a:solidFill>
                <a:latin typeface="Liberation Sans"/>
                <a:cs typeface="Liberation Sans"/>
              </a:rPr>
              <a:t>StopGuard</a:t>
            </a:r>
            <a:r>
              <a:rPr lang="en-US" sz="2800" b="1" dirty="0">
                <a:solidFill>
                  <a:schemeClr val="bg1"/>
                </a:solidFill>
                <a:latin typeface="Liberation Sans"/>
                <a:cs typeface="Liberation Sans"/>
              </a:rPr>
              <a:t>?</a:t>
            </a:r>
            <a:endParaRPr lang="ru-RU" sz="2800" b="1" dirty="0">
              <a:solidFill>
                <a:schemeClr val="bg1"/>
              </a:solidFill>
              <a:latin typeface="Liberation Sans"/>
              <a:cs typeface="Liberation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240" y="2197036"/>
            <a:ext cx="3828288" cy="43037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67200" y="1785878"/>
            <a:ext cx="48768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Museo Sans Cyrl 100" panose="02000000000000000000" pitchFamily="50" charset="-52"/>
              </a:rPr>
              <a:t>StopGuard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useo Sans Cyrl 100" panose="02000000000000000000" pitchFamily="50" charset="-52"/>
              </a:rPr>
              <a:t>- прибор, который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  <a:latin typeface="Museo Sans Cyrl 100" panose="02000000000000000000" pitchFamily="50" charset="-52"/>
              </a:rPr>
              <a:t>мониторит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useo Sans Cyrl 100" panose="02000000000000000000" pitchFamily="50" charset="-52"/>
              </a:rPr>
              <a:t>  груз в режиме реального времени. Он размещается внутри контейнера, фургона, ж/д вагона и информирует</a:t>
            </a: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useo Sans Cyrl 100" panose="02000000000000000000" pitchFamily="50" charset="-52"/>
              </a:rPr>
              <a:t>В режиме онлайн обо всех вскрытиях и перемещении груза и транспортного средства.</a:t>
            </a: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useo Sans Cyrl 100" panose="02000000000000000000" pitchFamily="50" charset="-52"/>
              </a:rPr>
              <a:t>Прибор регистрирует факты доступа к грузу по трем параметрам: свет, движение и температура.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71450"/>
            <a:ext cx="1828800" cy="359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5352230"/>
            <a:ext cx="46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+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181600"/>
            <a:ext cx="1024128" cy="10241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19194"/>
            <a:ext cx="1450848" cy="145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57" y="1600200"/>
            <a:ext cx="4882243" cy="56959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9753600" cy="2000250"/>
          </a:xfrm>
          <a:custGeom>
            <a:avLst/>
            <a:gdLst/>
            <a:ahLst/>
            <a:cxnLst/>
            <a:rect l="l" t="t" r="r" b="b"/>
            <a:pathLst>
              <a:path w="9753600" h="2000250">
                <a:moveTo>
                  <a:pt x="0" y="0"/>
                </a:moveTo>
                <a:lnTo>
                  <a:pt x="9753599" y="0"/>
                </a:lnTo>
                <a:lnTo>
                  <a:pt x="9753599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solidFill>
            <a:srgbClr val="35B729">
              <a:alpha val="8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76200"/>
            <a:ext cx="1828800" cy="359664"/>
          </a:xfrm>
          <a:prstGeom prst="rect">
            <a:avLst/>
          </a:prstGeom>
        </p:spPr>
      </p:pic>
      <p:sp>
        <p:nvSpPr>
          <p:cNvPr id="20" name="Google Shape;188;p21"/>
          <p:cNvSpPr txBox="1">
            <a:spLocks noGrp="1"/>
          </p:cNvSpPr>
          <p:nvPr>
            <p:ph type="title"/>
          </p:nvPr>
        </p:nvSpPr>
        <p:spPr>
          <a:xfrm>
            <a:off x="791600" y="1000125"/>
            <a:ext cx="72856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buClr>
                <a:srgbClr val="000000"/>
              </a:buClr>
              <a:buSzPts val="1000"/>
            </a:pPr>
            <a:r>
              <a:rPr lang="en-GB" sz="2800" b="1" dirty="0" err="1">
                <a:solidFill>
                  <a:schemeClr val="tx1"/>
                </a:solidFill>
                <a:ea typeface="+mn-ea"/>
                <a:sym typeface="Arial"/>
              </a:rPr>
              <a:t>Характеристики</a:t>
            </a:r>
            <a:r>
              <a:rPr lang="en-GB" sz="2800" b="1" dirty="0">
                <a:solidFill>
                  <a:schemeClr val="tx1"/>
                </a:solidFill>
                <a:ea typeface="+mn-ea"/>
                <a:sym typeface="Arial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ea typeface="+mn-ea"/>
                <a:sym typeface="Arial"/>
              </a:rPr>
              <a:t>решения </a:t>
            </a:r>
            <a:r>
              <a:rPr lang="en-US" sz="2800" b="1" dirty="0" smtClean="0">
                <a:solidFill>
                  <a:schemeClr val="tx1"/>
                </a:solidFill>
                <a:ea typeface="+mn-ea"/>
                <a:sym typeface="Arial"/>
              </a:rPr>
              <a:t>S</a:t>
            </a:r>
            <a:r>
              <a:rPr lang="en-GB" sz="2800" b="1" dirty="0" err="1">
                <a:solidFill>
                  <a:schemeClr val="tx1"/>
                </a:solidFill>
                <a:ea typeface="+mn-ea"/>
                <a:sym typeface="Arial"/>
              </a:rPr>
              <a:t>topGuard</a:t>
            </a:r>
            <a:endParaRPr sz="2800" b="1" dirty="0">
              <a:solidFill>
                <a:schemeClr val="tx1"/>
              </a:solidFill>
              <a:ea typeface="+mn-ea"/>
              <a:sym typeface="Arial"/>
            </a:endParaRPr>
          </a:p>
        </p:txBody>
      </p:sp>
      <p:sp>
        <p:nvSpPr>
          <p:cNvPr id="21" name="Google Shape;189;p21"/>
          <p:cNvSpPr txBox="1">
            <a:spLocks noGrp="1"/>
          </p:cNvSpPr>
          <p:nvPr>
            <p:ph type="body" idx="4294967295"/>
          </p:nvPr>
        </p:nvSpPr>
        <p:spPr>
          <a:xfrm>
            <a:off x="714096" y="2687163"/>
            <a:ext cx="3824100" cy="3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600" b="1" dirty="0" err="1">
                <a:solidFill>
                  <a:schemeClr val="tx1"/>
                </a:solidFill>
                <a:latin typeface="Liberation Sans"/>
                <a:cs typeface="Liberation Sans"/>
              </a:rPr>
              <a:t>Функции</a:t>
            </a:r>
            <a:endParaRPr sz="1600" b="1" dirty="0">
              <a:solidFill>
                <a:schemeClr val="tx1"/>
              </a:solidFill>
              <a:latin typeface="Liberation Sans"/>
              <a:cs typeface="Liberatio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1400" i="0" u="none" strike="noStrike" cap="none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-GB" sz="1400" i="0" u="none" strike="noStrike" cap="none" dirty="0" err="1">
                <a:solidFill>
                  <a:schemeClr val="tx1"/>
                </a:solidFill>
              </a:rPr>
              <a:t>Мониторинг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местоположения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груза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в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режиме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реального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времени</a:t>
            </a:r>
            <a:endParaRPr sz="1400" i="0" u="none" strike="noStrike" cap="none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1400" i="0" u="none" strike="noStrike" cap="none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-GB" sz="1400" i="0" u="none" strike="noStrike" cap="none" dirty="0" err="1">
                <a:solidFill>
                  <a:schemeClr val="tx1"/>
                </a:solidFill>
              </a:rPr>
              <a:t>Быстрые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оповещения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в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случае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вскрытия</a:t>
            </a:r>
            <a:r>
              <a:rPr lang="en-GB" sz="1400" dirty="0">
                <a:solidFill>
                  <a:schemeClr val="tx1"/>
                </a:solidFill>
              </a:rPr>
              <a:t>,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проникновения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или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нарушения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температурных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условий</a:t>
            </a:r>
            <a:endParaRPr sz="1400" i="0" u="none" strike="noStrike" cap="none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1400" i="0" u="none" strike="noStrike" cap="none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ru-RU" sz="1400" i="0" u="none" strike="noStrike" cap="none" dirty="0" smtClean="0">
                <a:solidFill>
                  <a:schemeClr val="tx1"/>
                </a:solidFill>
              </a:rPr>
              <a:t>С</a:t>
            </a:r>
            <a:r>
              <a:rPr lang="en-GB" sz="1400" i="0" u="none" strike="noStrike" cap="none" dirty="0" err="1" smtClean="0">
                <a:solidFill>
                  <a:schemeClr val="tx1"/>
                </a:solidFill>
              </a:rPr>
              <a:t>оздание</a:t>
            </a:r>
            <a:r>
              <a:rPr lang="en-GB" sz="1400" i="0" u="none" strike="noStrike" cap="none" dirty="0" smtClean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документов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, </a:t>
            </a:r>
            <a:r>
              <a:rPr lang="en-GB" sz="1400" dirty="0" err="1">
                <a:solidFill>
                  <a:schemeClr val="tx1"/>
                </a:solidFill>
              </a:rPr>
              <a:t>нужных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владельцу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грузов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для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урегулирования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убытков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с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транспортной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компанией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или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для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подачи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заявления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в </a:t>
            </a:r>
            <a:r>
              <a:rPr lang="ru-RU" sz="1400" dirty="0" smtClean="0">
                <a:solidFill>
                  <a:schemeClr val="tx1"/>
                </a:solidFill>
              </a:rPr>
              <a:t>милицию</a:t>
            </a:r>
            <a:endParaRPr sz="1400" i="0" u="none" strike="noStrike" cap="none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1400" i="0" u="none" strike="noStrike" cap="none" dirty="0">
              <a:solidFill>
                <a:schemeClr val="accent1"/>
              </a:solidFill>
            </a:endParaRPr>
          </a:p>
        </p:txBody>
      </p:sp>
      <p:pic>
        <p:nvPicPr>
          <p:cNvPr id="22" name="Google Shape;19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615" y="3200400"/>
            <a:ext cx="639206" cy="5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9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196" y="4815081"/>
            <a:ext cx="639200" cy="60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93;p21" descr="http://stopguard.net/images/ico_sms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196" y="4097906"/>
            <a:ext cx="505850" cy="5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90;p21"/>
          <p:cNvSpPr txBox="1">
            <a:spLocks noGrp="1"/>
          </p:cNvSpPr>
          <p:nvPr>
            <p:ph type="body" idx="4294967295"/>
          </p:nvPr>
        </p:nvSpPr>
        <p:spPr>
          <a:xfrm>
            <a:off x="4495800" y="2693589"/>
            <a:ext cx="4539589" cy="363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    </a:t>
            </a:r>
            <a:r>
              <a:rPr lang="en-GB" sz="1600" b="1" dirty="0" err="1" smtClean="0">
                <a:solidFill>
                  <a:schemeClr val="tx1"/>
                </a:solidFill>
              </a:rPr>
              <a:t>Технические</a:t>
            </a:r>
            <a:r>
              <a:rPr lang="en-GB" sz="1600" b="1" dirty="0" smtClean="0">
                <a:solidFill>
                  <a:schemeClr val="tx1"/>
                </a:solidFill>
              </a:rPr>
              <a:t> </a:t>
            </a:r>
            <a:r>
              <a:rPr lang="en-GB" sz="1600" b="1" dirty="0" err="1">
                <a:solidFill>
                  <a:schemeClr val="tx1"/>
                </a:solidFill>
              </a:rPr>
              <a:t>характеристики</a:t>
            </a:r>
            <a:r>
              <a:rPr lang="en-GB" sz="1600" b="1" dirty="0">
                <a:solidFill>
                  <a:schemeClr val="tx1"/>
                </a:solidFill>
              </a:rPr>
              <a:t>:</a:t>
            </a:r>
            <a:endParaRPr sz="1600" b="1" dirty="0">
              <a:solidFill>
                <a:schemeClr val="tx1"/>
              </a:solidFill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1300" i="0" u="none" strike="noStrike" cap="none" dirty="0">
              <a:solidFill>
                <a:schemeClr val="tx1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pitchFamily="2" charset="2"/>
              <a:buChar char="ü"/>
            </a:pPr>
            <a:r>
              <a:rPr lang="en-GB" sz="1400" i="0" u="none" strike="noStrike" cap="none" dirty="0" err="1">
                <a:solidFill>
                  <a:schemeClr val="tx1"/>
                </a:solidFill>
              </a:rPr>
              <a:t>Прибор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фиксирует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свет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,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движение</a:t>
            </a:r>
            <a:r>
              <a:rPr lang="en-GB" sz="1400" dirty="0">
                <a:solidFill>
                  <a:schemeClr val="tx1"/>
                </a:solidFill>
              </a:rPr>
              <a:t> и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температур</a:t>
            </a:r>
            <a:r>
              <a:rPr lang="en-GB" sz="1400" dirty="0" err="1">
                <a:solidFill>
                  <a:schemeClr val="tx1"/>
                </a:solidFill>
              </a:rPr>
              <a:t>у</a:t>
            </a:r>
            <a:endParaRPr sz="1400" dirty="0">
              <a:solidFill>
                <a:schemeClr val="tx1"/>
              </a:solidFill>
            </a:endParaRPr>
          </a:p>
          <a:p>
            <a:pPr marL="7429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endParaRPr sz="1400" dirty="0">
              <a:solidFill>
                <a:schemeClr val="tx1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pitchFamily="2" charset="2"/>
              <a:buChar char="ü"/>
            </a:pPr>
            <a:r>
              <a:rPr lang="en-GB" sz="1400" i="0" u="none" strike="noStrike" cap="none" dirty="0" err="1">
                <a:solidFill>
                  <a:schemeClr val="tx1"/>
                </a:solidFill>
              </a:rPr>
              <a:t>Аккумулятор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обеспечивает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автономность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работы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– </a:t>
            </a:r>
            <a:r>
              <a:rPr lang="en-GB" sz="1400" dirty="0" err="1">
                <a:solidFill>
                  <a:schemeClr val="tx1"/>
                </a:solidFill>
              </a:rPr>
              <a:t>от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3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месяцев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в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любых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температурных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режимах</a:t>
            </a:r>
            <a:endParaRPr sz="1400" i="0" u="none" strike="noStrike" cap="none" dirty="0">
              <a:solidFill>
                <a:schemeClr val="tx1"/>
              </a:solidFill>
            </a:endParaRPr>
          </a:p>
          <a:p>
            <a:pPr marL="5143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ingdings" pitchFamily="2" charset="2"/>
              <a:buChar char="ü"/>
            </a:pPr>
            <a:endParaRPr sz="1400" i="0" u="none" strike="noStrike" cap="none" dirty="0">
              <a:solidFill>
                <a:schemeClr val="tx1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" pitchFamily="2" charset="2"/>
              <a:buChar char="ü"/>
            </a:pPr>
            <a:r>
              <a:rPr lang="en-GB" sz="1400" i="0" u="none" strike="noStrike" cap="none" dirty="0" err="1">
                <a:solidFill>
                  <a:schemeClr val="tx1"/>
                </a:solidFill>
              </a:rPr>
              <a:t>Накопленная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статистика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после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миллиона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часов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реального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использования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устройств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StopGuard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позволила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оптимизировать</a:t>
            </a:r>
            <a:r>
              <a:rPr lang="en-GB" sz="1400" i="0" u="none" strike="noStrike" cap="none" dirty="0">
                <a:solidFill>
                  <a:schemeClr val="tx1"/>
                </a:solidFill>
              </a:rPr>
              <a:t> </a:t>
            </a:r>
            <a:r>
              <a:rPr lang="en-GB" sz="1400" i="0" u="none" strike="noStrike" cap="none" dirty="0" err="1">
                <a:solidFill>
                  <a:schemeClr val="tx1"/>
                </a:solidFill>
              </a:rPr>
              <a:t>алгоритмы</a:t>
            </a:r>
            <a:r>
              <a:rPr lang="en-GB" sz="1400" dirty="0">
                <a:solidFill>
                  <a:schemeClr val="tx1"/>
                </a:solidFill>
              </a:rPr>
              <a:t> и </a:t>
            </a:r>
            <a:r>
              <a:rPr lang="en-GB" sz="1400" dirty="0" err="1">
                <a:solidFill>
                  <a:schemeClr val="tx1"/>
                </a:solidFill>
              </a:rPr>
              <a:t>свести</a:t>
            </a:r>
            <a:r>
              <a:rPr lang="en-GB" sz="1400" dirty="0">
                <a:solidFill>
                  <a:schemeClr val="tx1"/>
                </a:solidFill>
              </a:rPr>
              <a:t> к </a:t>
            </a:r>
            <a:r>
              <a:rPr lang="en-GB" sz="1400" dirty="0" err="1">
                <a:solidFill>
                  <a:schemeClr val="tx1"/>
                </a:solidFill>
              </a:rPr>
              <a:t>минимуму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ложные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en-GB" sz="1400" dirty="0" err="1">
                <a:solidFill>
                  <a:schemeClr val="tx1"/>
                </a:solidFill>
              </a:rPr>
              <a:t>срабатывания</a:t>
            </a:r>
            <a:endParaRPr sz="1400" i="0" u="none" strike="noStrike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9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12288</TotalTime>
  <Words>930</Words>
  <Application>Microsoft Office PowerPoint</Application>
  <PresentationFormat>Произвольный</PresentationFormat>
  <Paragraphs>114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Comic Sans MS</vt:lpstr>
      <vt:lpstr>Lato</vt:lpstr>
      <vt:lpstr>Liberation Sans</vt:lpstr>
      <vt:lpstr>Museo Sans Cyrl 100</vt:lpstr>
      <vt:lpstr>Museo Sans Cyrl 700</vt:lpstr>
      <vt:lpstr>Raleway</vt:lpstr>
      <vt:lpstr>Wingdings</vt:lpstr>
      <vt:lpstr>Office Theme</vt:lpstr>
      <vt:lpstr>Презентация PowerPoint</vt:lpstr>
      <vt:lpstr>Презентация PowerPoint</vt:lpstr>
      <vt:lpstr>StopGuard предлагает</vt:lpstr>
      <vt:lpstr>Другие методы</vt:lpstr>
      <vt:lpstr>Подробнее о способах </vt:lpstr>
      <vt:lpstr>Подробнее о способах</vt:lpstr>
      <vt:lpstr>Ключевые преимущества StopGuard</vt:lpstr>
      <vt:lpstr>Презентация PowerPoint</vt:lpstr>
      <vt:lpstr>Характеристики решения StopGuard</vt:lpstr>
      <vt:lpstr>Куда устанавливается прибор?</vt:lpstr>
      <vt:lpstr>Дорожная карта развития</vt:lpstr>
      <vt:lpstr>Стадия развития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Growing Power Of Social Media</dc:title>
  <dc:creator>Daria Popichko</dc:creator>
  <cp:keywords>DACwkx5BUAE</cp:keywords>
  <cp:lastModifiedBy>ASobol</cp:lastModifiedBy>
  <cp:revision>81</cp:revision>
  <dcterms:created xsi:type="dcterms:W3CDTF">2019-02-11T11:04:23Z</dcterms:created>
  <dcterms:modified xsi:type="dcterms:W3CDTF">2019-08-09T07:07:54Z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2018-02-27T00:00:00Z</vt:filetime>
  </property>
  <property fmtid="{D5CDD505-2E9C-101B-9397-08002B2CF9AE}" pid="3" name="Creator">
    <vt:lpwstr>Canva</vt:lpwstr>
  </property>
  <property fmtid="{D5CDD505-2E9C-101B-9397-08002B2CF9AE}" pid="4" name="LastSaved">
    <vt:filetime>2019-02-11T00:00:00Z</vt:filetime>
  </property>
</Properties>
</file>